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16"/>
    <p:sldId id="257" r:id="rId17"/>
    <p:sldId id="258" r:id="rId18"/>
    <p:sldId id="259" r:id="rId19"/>
    <p:sldId id="260" r:id="rId20"/>
    <p:sldId id="261" r:id="rId21"/>
    <p:sldId id="262" r:id="rId22"/>
    <p:sldId id="263" r:id="rId23"/>
    <p:sldId id="264" r:id="rId27"/>
    <p:sldId id="265" r:id="rId29"/>
    <p:sldId id="266" r:id="rId30"/>
    <p:sldId id="267" r:id="rId31"/>
    <p:sldId id="268" r:id="rId32"/>
    <p:sldId id="269" r:id="rId34"/>
    <p:sldId id="270" r:id="rId35"/>
    <p:sldId id="271" r:id="rId36"/>
    <p:sldId id="272" r:id="rId37"/>
    <p:sldId id="273" r:id="rId38"/>
    <p:sldId id="274" r:id="rId39"/>
    <p:sldId id="275" r:id="rId40"/>
    <p:sldId id="276" r:id="rId42"/>
    <p:sldId id="277" r:id="rId43"/>
    <p:sldId id="278" r:id="rId44"/>
    <p:sldId id="279" r:id="rId45"/>
    <p:sldId id="280" r:id="rId46"/>
    <p:sldId id="281" r:id="rId47"/>
    <p:sldId id="282"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Heebo Bold" charset="1" panose="00000800000000000000"/>
      <p:regular r:id="rId14"/>
    </p:embeddedFont>
    <p:embeddedFont>
      <p:font typeface="Heebo Bold Bold" charset="1" panose="000009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slides/slide9.xml" Type="http://schemas.openxmlformats.org/officeDocument/2006/relationships/slide"/><Relationship Id="rId28" Target="notesSlides/notesSlide2.xml" Type="http://schemas.openxmlformats.org/officeDocument/2006/relationships/note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notesSlides/notesSlide3.xml" Type="http://schemas.openxmlformats.org/officeDocument/2006/relationships/notesSlide"/><Relationship Id="rId34" Target="slides/slide14.xml" Type="http://schemas.openxmlformats.org/officeDocument/2006/relationships/slide"/><Relationship Id="rId35" Target="slides/slide15.xml" Type="http://schemas.openxmlformats.org/officeDocument/2006/relationships/slide"/><Relationship Id="rId36" Target="slides/slide16.xml" Type="http://schemas.openxmlformats.org/officeDocument/2006/relationships/slide"/><Relationship Id="rId37" Target="slides/slide17.xml" Type="http://schemas.openxmlformats.org/officeDocument/2006/relationships/slide"/><Relationship Id="rId38" Target="slides/slide18.xml" Type="http://schemas.openxmlformats.org/officeDocument/2006/relationships/slide"/><Relationship Id="rId39" Target="slides/slide19.xml" Type="http://schemas.openxmlformats.org/officeDocument/2006/relationships/slide"/><Relationship Id="rId4" Target="theme/theme1.xml" Type="http://schemas.openxmlformats.org/officeDocument/2006/relationships/theme"/><Relationship Id="rId40" Target="slides/slide20.xml" Type="http://schemas.openxmlformats.org/officeDocument/2006/relationships/slide"/><Relationship Id="rId41" Target="notesSlides/notesSlide4.xml" Type="http://schemas.openxmlformats.org/officeDocument/2006/relationships/notesSlide"/><Relationship Id="rId42" Target="slides/slide21.xml" Type="http://schemas.openxmlformats.org/officeDocument/2006/relationships/slide"/><Relationship Id="rId43" Target="slides/slide22.xml" Type="http://schemas.openxmlformats.org/officeDocument/2006/relationships/slide"/><Relationship Id="rId44" Target="slides/slide23.xml" Type="http://schemas.openxmlformats.org/officeDocument/2006/relationships/slide"/><Relationship Id="rId45" Target="slides/slide24.xml" Type="http://schemas.openxmlformats.org/officeDocument/2006/relationships/slide"/><Relationship Id="rId46" Target="slides/slide25.xml" Type="http://schemas.openxmlformats.org/officeDocument/2006/relationships/slide"/><Relationship Id="rId47" Target="slides/slide26.xml" Type="http://schemas.openxmlformats.org/officeDocument/2006/relationships/slide"/><Relationship Id="rId48" Target="slides/slide2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case anyone hasn't told you - you can't be everything to everyone. "Casting a WIDE net" - not always the best practice. Referral business and one-off deals will come organically, but when you are targeting an audience, do just that - TARGET them. </a:t>
            </a:r>
          </a:p>
          <a:p>
            <a:pPr lvl="0"/>
            <a:r>
              <a:rPr lang="en-US"/>
              <a:t/>
            </a:r>
          </a:p>
          <a:p>
            <a:pPr lvl="0"/>
            <a:r>
              <a:rPr lang="en-US"/>
              <a:t>For Me: </a:t>
            </a:r>
          </a:p>
          <a:p>
            <a:pPr lvl="0"/>
            <a:r>
              <a:rPr lang="en-US"/>
              <a:t>- Investments (especially Airbnb)</a:t>
            </a:r>
          </a:p>
          <a:p>
            <a:pPr lvl="0"/>
            <a:r>
              <a:rPr lang="en-US"/>
              <a:t>- Areas: Downtown, Highlands, NULU, Old Louisville</a:t>
            </a:r>
          </a:p>
          <a:p>
            <a:pPr lvl="0"/>
            <a:r>
              <a:rPr lang="en-US"/>
              <a:t>- Condos </a:t>
            </a:r>
          </a:p>
          <a:p>
            <a:pPr lvl="0"/>
            <a:r>
              <a:rPr lang="en-US"/>
              <a:t>- Millennials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p>
          <a:p>
            <a:pPr lvl="0"/>
            <a:r>
              <a:rPr lang="en-US"/>
              <a:t/>
            </a:r>
          </a:p>
          <a:p>
            <a:pPr lvl="0"/>
            <a:r>
              <a:rPr lang="en-US"/>
              <a:t>TOP OF MIND: Visibility is the best branding you can have. Be everywhere your future clients are so they see you over and over.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Don't dilute your message by posting the same content on every social platform. That may sound good in theory, but it does not increase your reach. In fact, it would be better to devote all resources to ONE platform than to put the same message on every platform. </a:t>
            </a:r>
          </a:p>
          <a:p>
            <a:pPr lvl="0"/>
            <a:r>
              <a:rPr lang="en-US"/>
              <a:t/>
            </a:r>
          </a:p>
          <a:p>
            <a:pPr lvl="0"/>
            <a:r>
              <a:rPr lang="en-US"/>
              <a:t>Me: </a:t>
            </a:r>
          </a:p>
          <a:p>
            <a:pPr lvl="0"/>
            <a:r>
              <a:rPr lang="en-US"/>
              <a:t/>
            </a:r>
          </a:p>
          <a:p>
            <a:pPr lvl="0"/>
            <a:r>
              <a:rPr lang="en-US"/>
              <a:t>I use IG as my primary. When I post there it shares the content on my FB page. That page is used primarily for FB ads. I use my personal FB page to interact with friends, and mix business and pleasure. </a:t>
            </a:r>
          </a:p>
          <a:p>
            <a:pPr lvl="0"/>
            <a:r>
              <a:rPr lang="en-US"/>
              <a:t/>
            </a:r>
          </a:p>
          <a:p>
            <a:pPr lvl="0"/>
            <a:r>
              <a:rPr lang="en-US"/>
              <a:t>I was wiling to sacrifice my IG page for Real Estate, because it IS my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Rome wasn't built in a day. It actually took about 8 years. </a:t>
            </a:r>
          </a:p>
          <a:p>
            <a:pPr lvl="0"/>
            <a:r>
              <a:rPr lang="en-US"/>
              <a:t/>
            </a:r>
          </a:p>
          <a:p>
            <a:pPr lvl="0"/>
            <a:r>
              <a:rPr lang="en-US"/>
              <a:t>But be patient with your progress. Frustration is normal. </a:t>
            </a:r>
          </a:p>
          <a:p>
            <a:pPr lvl="0"/>
            <a:r>
              <a:rPr lang="en-US"/>
              <a:t/>
            </a:r>
          </a:p>
          <a:p>
            <a:pPr lvl="0"/>
            <a:r>
              <a:rPr lang="en-US"/>
              <a:t>Focus on technical education in this space, because a camera crew can cost a small fortune.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18.pn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18" Target="../media/image21.png" Type="http://schemas.openxmlformats.org/officeDocument/2006/relationships/image"/><Relationship Id="rId2" Target="../notesSlides/notesSlide3.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slide1.xml><?xml version="1.0" encoding="utf-8"?>
<p:sld xmlns:p="http://schemas.openxmlformats.org/presentationml/2006/main" xmlns:a="http://schemas.openxmlformats.org/drawingml/2006/main">
  <p:cSld>
    <p:bg>
      <p:bgPr>
        <a:solidFill>
          <a:srgbClr val="4DA5B5"/>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TextBox 3" id="3"/>
          <p:cNvSpPr txBox="true"/>
          <p:nvPr/>
        </p:nvSpPr>
        <p:spPr>
          <a:xfrm rot="0">
            <a:off x="15951509" y="1190625"/>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01</a:t>
            </a:r>
          </a:p>
        </p:txBody>
      </p:sp>
      <p:grpSp>
        <p:nvGrpSpPr>
          <p:cNvPr name="Group 4" id="4"/>
          <p:cNvGrpSpPr/>
          <p:nvPr/>
        </p:nvGrpSpPr>
        <p:grpSpPr>
          <a:xfrm rot="0">
            <a:off x="1084178" y="3253762"/>
            <a:ext cx="16119645" cy="4723794"/>
            <a:chOff x="0" y="0"/>
            <a:chExt cx="21492860" cy="6298392"/>
          </a:xfrm>
        </p:grpSpPr>
        <p:sp>
          <p:nvSpPr>
            <p:cNvPr name="TextBox 5" id="5"/>
            <p:cNvSpPr txBox="true"/>
            <p:nvPr/>
          </p:nvSpPr>
          <p:spPr>
            <a:xfrm rot="0">
              <a:off x="355893" y="0"/>
              <a:ext cx="20781073" cy="4267200"/>
            </a:xfrm>
            <a:prstGeom prst="rect">
              <a:avLst/>
            </a:prstGeom>
          </p:spPr>
          <p:txBody>
            <a:bodyPr anchor="t" rtlCol="false" tIns="0" lIns="0" bIns="0" rIns="0">
              <a:spAutoFit/>
            </a:bodyPr>
            <a:lstStyle/>
            <a:p>
              <a:pPr algn="ctr">
                <a:lnSpc>
                  <a:spcPts val="12635"/>
                </a:lnSpc>
              </a:pPr>
              <a:r>
                <a:rPr lang="en-US" sz="10529">
                  <a:solidFill>
                    <a:srgbClr val="F8F8F6"/>
                  </a:solidFill>
                  <a:latin typeface="Heebo Bold"/>
                </a:rPr>
                <a:t>Level Up Your Real Estate Digital Marketing</a:t>
              </a:r>
            </a:p>
          </p:txBody>
        </p:sp>
        <p:sp>
          <p:nvSpPr>
            <p:cNvPr name="TextBox 6" id="6"/>
            <p:cNvSpPr txBox="true"/>
            <p:nvPr/>
          </p:nvSpPr>
          <p:spPr>
            <a:xfrm rot="0">
              <a:off x="0" y="5408333"/>
              <a:ext cx="21492860" cy="890058"/>
            </a:xfrm>
            <a:prstGeom prst="rect">
              <a:avLst/>
            </a:prstGeom>
          </p:spPr>
          <p:txBody>
            <a:bodyPr anchor="t" rtlCol="false" tIns="0" lIns="0" bIns="0" rIns="0">
              <a:spAutoFit/>
            </a:bodyPr>
            <a:lstStyle/>
            <a:p>
              <a:pPr algn="ctr">
                <a:lnSpc>
                  <a:spcPts val="5600"/>
                </a:lnSpc>
              </a:pPr>
              <a:r>
                <a:rPr lang="en-US" sz="4000">
                  <a:solidFill>
                    <a:srgbClr val="F8F8F6"/>
                  </a:solidFill>
                  <a:latin typeface="Heebo Bold"/>
                </a:rPr>
                <a:t>Accelerate Your Real Estate Business with Jonathan Klunk</a:t>
              </a:r>
            </a:p>
          </p:txBody>
        </p:sp>
        <p:sp>
          <p:nvSpPr>
            <p:cNvPr name="AutoShape 7" id="7"/>
            <p:cNvSpPr/>
            <p:nvPr/>
          </p:nvSpPr>
          <p:spPr>
            <a:xfrm rot="0">
              <a:off x="1922373" y="4847090"/>
              <a:ext cx="17648114" cy="0"/>
            </a:xfrm>
            <a:prstGeom prst="line">
              <a:avLst/>
            </a:prstGeom>
            <a:ln cap="rnd" w="63500">
              <a:solidFill>
                <a:srgbClr val="F8F8F6"/>
              </a:solidFill>
              <a:prstDash val="solid"/>
              <a:headEnd type="none" len="sm" w="sm"/>
              <a:tailEnd type="none" len="sm" w="sm"/>
            </a:ln>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sp>
        <p:nvSpPr>
          <p:cNvPr name="TextBox 3" id="3"/>
          <p:cNvSpPr txBox="true"/>
          <p:nvPr/>
        </p:nvSpPr>
        <p:spPr>
          <a:xfrm rot="0">
            <a:off x="1609453" y="1905017"/>
            <a:ext cx="12084229" cy="1132257"/>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1: Branding Recap</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045290" y="1597230"/>
            <a:ext cx="3214010" cy="3113573"/>
          </a:xfrm>
          <a:prstGeom prst="rect">
            <a:avLst/>
          </a:prstGeom>
        </p:spPr>
      </p:pic>
      <p:sp>
        <p:nvSpPr>
          <p:cNvPr name="TextBox 5" id="5"/>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10</a:t>
            </a:r>
          </a:p>
        </p:txBody>
      </p:sp>
      <p:sp>
        <p:nvSpPr>
          <p:cNvPr name="TextBox 6" id="6"/>
          <p:cNvSpPr txBox="true"/>
          <p:nvPr/>
        </p:nvSpPr>
        <p:spPr>
          <a:xfrm rot="0">
            <a:off x="1609453" y="3805237"/>
            <a:ext cx="11049879" cy="3476625"/>
          </a:xfrm>
          <a:prstGeom prst="rect">
            <a:avLst/>
          </a:prstGeom>
        </p:spPr>
        <p:txBody>
          <a:bodyPr anchor="t" rtlCol="false" tIns="0" lIns="0" bIns="0" rIns="0">
            <a:spAutoFit/>
          </a:bodyPr>
          <a:lstStyle/>
          <a:p>
            <a:pPr>
              <a:lnSpc>
                <a:spcPts val="5520"/>
              </a:lnSpc>
            </a:pPr>
            <a:r>
              <a:rPr lang="en-US" sz="4600">
                <a:solidFill>
                  <a:srgbClr val="191919"/>
                </a:solidFill>
                <a:latin typeface="Heebo Bold"/>
              </a:rPr>
              <a:t>Make yourself Meme-orable. </a:t>
            </a:r>
          </a:p>
          <a:p>
            <a:pPr>
              <a:lnSpc>
                <a:spcPts val="5520"/>
              </a:lnSpc>
            </a:pPr>
          </a:p>
          <a:p>
            <a:pPr>
              <a:lnSpc>
                <a:spcPts val="5520"/>
              </a:lnSpc>
            </a:pPr>
            <a:r>
              <a:rPr lang="en-US" sz="4600">
                <a:solidFill>
                  <a:srgbClr val="191919"/>
                </a:solidFill>
                <a:latin typeface="Heebo Bold"/>
              </a:rPr>
              <a:t>Consider this your first impression.</a:t>
            </a:r>
          </a:p>
          <a:p>
            <a:pPr>
              <a:lnSpc>
                <a:spcPts val="5520"/>
              </a:lnSpc>
            </a:pPr>
          </a:p>
          <a:p>
            <a:pPr>
              <a:lnSpc>
                <a:spcPts val="5520"/>
              </a:lnSpc>
            </a:pPr>
            <a:r>
              <a:rPr lang="en-US" sz="4600">
                <a:solidFill>
                  <a:srgbClr val="191919"/>
                </a:solidFill>
                <a:latin typeface="Heebo Bold"/>
              </a:rPr>
              <a:t>Show off your areas of expertise.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sp>
        <p:nvSpPr>
          <p:cNvPr name="TextBox 3" id="3"/>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11</a:t>
            </a:r>
          </a:p>
        </p:txBody>
      </p:sp>
      <p:grpSp>
        <p:nvGrpSpPr>
          <p:cNvPr name="Group 4" id="4"/>
          <p:cNvGrpSpPr/>
          <p:nvPr/>
        </p:nvGrpSpPr>
        <p:grpSpPr>
          <a:xfrm rot="0">
            <a:off x="1609453" y="1338889"/>
            <a:ext cx="6816359" cy="5125408"/>
            <a:chOff x="0" y="0"/>
            <a:chExt cx="9088479" cy="6833878"/>
          </a:xfrm>
        </p:grpSpPr>
        <p:sp>
          <p:nvSpPr>
            <p:cNvPr name="TextBox 5" id="5"/>
            <p:cNvSpPr txBox="true"/>
            <p:nvPr/>
          </p:nvSpPr>
          <p:spPr>
            <a:xfrm rot="0">
              <a:off x="0" y="0"/>
              <a:ext cx="9088479" cy="3019352"/>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2: </a:t>
              </a:r>
            </a:p>
            <a:p>
              <a:pPr>
                <a:lnSpc>
                  <a:spcPts val="8956"/>
                </a:lnSpc>
              </a:pPr>
              <a:r>
                <a:rPr lang="en-US" sz="7464">
                  <a:solidFill>
                    <a:srgbClr val="191919"/>
                  </a:solidFill>
                  <a:latin typeface="Heebo Bold"/>
                </a:rPr>
                <a:t>Social </a:t>
              </a:r>
              <a:r>
                <a:rPr lang="en-US" sz="7464">
                  <a:solidFill>
                    <a:srgbClr val="191919"/>
                  </a:solidFill>
                  <a:latin typeface="Heebo Bold"/>
                </a:rPr>
                <a:t>Media</a:t>
              </a:r>
            </a:p>
          </p:txBody>
        </p:sp>
        <p:sp>
          <p:nvSpPr>
            <p:cNvPr name="TextBox 6" id="6"/>
            <p:cNvSpPr txBox="true"/>
            <p:nvPr/>
          </p:nvSpPr>
          <p:spPr>
            <a:xfrm rot="0">
              <a:off x="0" y="3833141"/>
              <a:ext cx="9088479" cy="3000737"/>
            </a:xfrm>
            <a:prstGeom prst="rect">
              <a:avLst/>
            </a:prstGeom>
          </p:spPr>
          <p:txBody>
            <a:bodyPr anchor="t" rtlCol="false" tIns="0" lIns="0" bIns="0" rIns="0">
              <a:spAutoFit/>
            </a:bodyPr>
            <a:lstStyle/>
            <a:p>
              <a:pPr>
                <a:lnSpc>
                  <a:spcPts val="3612"/>
                </a:lnSpc>
              </a:pPr>
              <a:r>
                <a:rPr lang="en-US" sz="2580">
                  <a:solidFill>
                    <a:srgbClr val="191919"/>
                  </a:solidFill>
                  <a:latin typeface="Roboto"/>
                </a:rPr>
                <a:t>Social media provides a way to connect with your clients and support your</a:t>
              </a:r>
              <a:r>
                <a:rPr lang="en-US" sz="2580">
                  <a:solidFill>
                    <a:srgbClr val="191919"/>
                  </a:solidFill>
                  <a:latin typeface="Roboto"/>
                </a:rPr>
                <a:t> marketing</a:t>
              </a:r>
              <a:r>
                <a:rPr lang="en-US" sz="2580">
                  <a:solidFill>
                    <a:srgbClr val="191919"/>
                  </a:solidFill>
                  <a:latin typeface="Roboto"/>
                </a:rPr>
                <a:t> efforts. Social media, done well, builds trust and extends your reach to people who you may have not met otherwise.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235675" y="1028700"/>
            <a:ext cx="1780044" cy="1780044"/>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235675" y="4684253"/>
            <a:ext cx="1780044" cy="1780044"/>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094285" y="2993767"/>
            <a:ext cx="2062825" cy="1447728"/>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8617722"/>
            <a:ext cx="3259100" cy="881654"/>
          </a:xfrm>
          <a:prstGeom prst="rect">
            <a:avLst/>
          </a:prstGeom>
          <a:solidFill>
            <a:srgbClr val="FFB82F"/>
          </a:solidFill>
        </p:spPr>
      </p:sp>
      <p:sp>
        <p:nvSpPr>
          <p:cNvPr name="TextBox 3" id="3"/>
          <p:cNvSpPr txBox="true"/>
          <p:nvPr/>
        </p:nvSpPr>
        <p:spPr>
          <a:xfrm rot="0">
            <a:off x="15941984" y="8325443"/>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12</a:t>
            </a:r>
          </a:p>
        </p:txBody>
      </p:sp>
      <p:sp>
        <p:nvSpPr>
          <p:cNvPr name="TextBox 4" id="4"/>
          <p:cNvSpPr txBox="true"/>
          <p:nvPr/>
        </p:nvSpPr>
        <p:spPr>
          <a:xfrm rot="0">
            <a:off x="1927929" y="1028700"/>
            <a:ext cx="11253741" cy="3617334"/>
          </a:xfrm>
          <a:prstGeom prst="rect">
            <a:avLst/>
          </a:prstGeom>
        </p:spPr>
        <p:txBody>
          <a:bodyPr anchor="t" rtlCol="false" tIns="0" lIns="0" bIns="0" rIns="0">
            <a:spAutoFit/>
          </a:bodyPr>
          <a:lstStyle/>
          <a:p>
            <a:pPr algn="just">
              <a:lnSpc>
                <a:spcPts val="9599"/>
              </a:lnSpc>
            </a:pPr>
            <a:r>
              <a:rPr lang="en-US" sz="7999">
                <a:solidFill>
                  <a:srgbClr val="191919"/>
                </a:solidFill>
                <a:latin typeface="Heebo Bold"/>
              </a:rPr>
              <a:t>Why You Need a Social Media Presence in this Market.</a:t>
            </a:r>
          </a:p>
        </p:txBody>
      </p:sp>
      <p:sp>
        <p:nvSpPr>
          <p:cNvPr name="TextBox 5" id="5"/>
          <p:cNvSpPr txBox="true"/>
          <p:nvPr/>
        </p:nvSpPr>
        <p:spPr>
          <a:xfrm rot="0">
            <a:off x="1632654" y="6054743"/>
            <a:ext cx="10634903" cy="2695741"/>
          </a:xfrm>
          <a:prstGeom prst="rect">
            <a:avLst/>
          </a:prstGeom>
        </p:spPr>
        <p:txBody>
          <a:bodyPr anchor="t" rtlCol="false" tIns="0" lIns="0" bIns="0" rIns="0">
            <a:spAutoFit/>
          </a:bodyPr>
          <a:lstStyle/>
          <a:p>
            <a:pPr marL="673291" indent="-336646" lvl="1">
              <a:lnSpc>
                <a:spcPts val="4365"/>
              </a:lnSpc>
              <a:buFont typeface="Arial"/>
              <a:buChar char="•"/>
            </a:pPr>
            <a:r>
              <a:rPr lang="en-US" sz="3118">
                <a:solidFill>
                  <a:srgbClr val="000000"/>
                </a:solidFill>
                <a:latin typeface="Roboto Bold"/>
              </a:rPr>
              <a:t>MEET YOUR CLIENTS WHERE THEY SPEND TIME</a:t>
            </a:r>
          </a:p>
          <a:p>
            <a:pPr>
              <a:lnSpc>
                <a:spcPts val="4365"/>
              </a:lnSpc>
            </a:pPr>
          </a:p>
          <a:p>
            <a:pPr marL="673291" indent="-336646" lvl="1">
              <a:lnSpc>
                <a:spcPts val="4365"/>
              </a:lnSpc>
              <a:buFont typeface="Arial"/>
              <a:buChar char="•"/>
            </a:pPr>
            <a:r>
              <a:rPr lang="en-US" sz="3118" spc="155">
                <a:solidFill>
                  <a:srgbClr val="000000"/>
                </a:solidFill>
                <a:latin typeface="Roboto Bold"/>
              </a:rPr>
              <a:t>PUBLICIZE AREAS OF EXPERTISE </a:t>
            </a:r>
          </a:p>
          <a:p>
            <a:pPr>
              <a:lnSpc>
                <a:spcPts val="4365"/>
              </a:lnSpc>
            </a:pPr>
          </a:p>
          <a:p>
            <a:pPr marL="673292" indent="-336646" lvl="1">
              <a:lnSpc>
                <a:spcPts val="4365"/>
              </a:lnSpc>
              <a:buFont typeface="Arial"/>
              <a:buChar char="•"/>
            </a:pPr>
            <a:r>
              <a:rPr lang="en-US" sz="3118" spc="155">
                <a:solidFill>
                  <a:srgbClr val="000000"/>
                </a:solidFill>
                <a:latin typeface="Roboto Bold"/>
              </a:rPr>
              <a:t>INCREASE BRAND VISIBILITY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4DA5B5"/>
        </a:solidFill>
      </p:bgPr>
    </p:bg>
    <p:spTree>
      <p:nvGrpSpPr>
        <p:cNvPr id="1" name=""/>
        <p:cNvGrpSpPr/>
        <p:nvPr/>
      </p:nvGrpSpPr>
      <p:grpSpPr>
        <a:xfrm>
          <a:off x="0" y="0"/>
          <a:ext cx="0" cy="0"/>
          <a:chOff x="0" y="0"/>
          <a:chExt cx="0" cy="0"/>
        </a:xfrm>
      </p:grpSpPr>
      <p:sp>
        <p:nvSpPr>
          <p:cNvPr name="AutoShape 2" id="2"/>
          <p:cNvSpPr/>
          <p:nvPr/>
        </p:nvSpPr>
        <p:spPr>
          <a:xfrm rot="0">
            <a:off x="0" y="8347008"/>
            <a:ext cx="3259100" cy="881654"/>
          </a:xfrm>
          <a:prstGeom prst="rect">
            <a:avLst/>
          </a:prstGeom>
          <a:solidFill>
            <a:srgbClr val="FFB82F"/>
          </a:solidFill>
        </p:spPr>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870480" y="3459924"/>
            <a:ext cx="1909123" cy="1909123"/>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5523157" y="3459924"/>
            <a:ext cx="1909123" cy="1909123"/>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828509" y="3784256"/>
            <a:ext cx="1936334" cy="1358954"/>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508397" y="3459924"/>
            <a:ext cx="1909123" cy="1909123"/>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8175833" y="3509172"/>
            <a:ext cx="1909123" cy="1909123"/>
          </a:xfrm>
          <a:prstGeom prst="rect">
            <a:avLst/>
          </a:prstGeom>
        </p:spPr>
      </p:pic>
      <p:pic>
        <p:nvPicPr>
          <p:cNvPr name="Picture 8" id="8"/>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4226713" y="5822772"/>
            <a:ext cx="1909123" cy="1909123"/>
          </a:xfrm>
          <a:prstGeom prst="rect">
            <a:avLst/>
          </a:prstGeom>
        </p:spPr>
      </p:pic>
      <p:pic>
        <p:nvPicPr>
          <p:cNvPr name="Picture 9" id="9"/>
          <p:cNvPicPr>
            <a:picLocks noChangeAspect="true"/>
          </p:cNvPicPr>
          <p:nvPr/>
        </p:nvPicPr>
        <p:blipFill>
          <a:blip r:embed="rId15"/>
          <a:srcRect l="0" t="0" r="0" b="0"/>
          <a:stretch>
            <a:fillRect/>
          </a:stretch>
        </p:blipFill>
        <p:spPr>
          <a:xfrm flipH="false" flipV="false" rot="0">
            <a:off x="6837289" y="5822772"/>
            <a:ext cx="1909123" cy="1909123"/>
          </a:xfrm>
          <a:prstGeom prst="rect">
            <a:avLst/>
          </a:prstGeom>
        </p:spPr>
      </p:pic>
      <p:pic>
        <p:nvPicPr>
          <p:cNvPr name="Picture 10" id="10"/>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9447865" y="5709752"/>
            <a:ext cx="1909123" cy="1909123"/>
          </a:xfrm>
          <a:prstGeom prst="rect">
            <a:avLst/>
          </a:prstGeom>
        </p:spPr>
      </p:pic>
      <p:pic>
        <p:nvPicPr>
          <p:cNvPr name="Picture 11" id="11"/>
          <p:cNvPicPr>
            <a:picLocks noChangeAspect="true"/>
          </p:cNvPicPr>
          <p:nvPr/>
        </p:nvPicPr>
        <p:blipFill>
          <a:blip r:embed="rId18"/>
          <a:srcRect l="0" t="0" r="0" b="0"/>
          <a:stretch>
            <a:fillRect/>
          </a:stretch>
        </p:blipFill>
        <p:spPr>
          <a:xfrm flipH="false" flipV="false" rot="0">
            <a:off x="11796676" y="5418295"/>
            <a:ext cx="2523596" cy="2523596"/>
          </a:xfrm>
          <a:prstGeom prst="rect">
            <a:avLst/>
          </a:prstGeom>
        </p:spPr>
      </p:pic>
      <p:sp>
        <p:nvSpPr>
          <p:cNvPr name="TextBox 12" id="12"/>
          <p:cNvSpPr txBox="true"/>
          <p:nvPr/>
        </p:nvSpPr>
        <p:spPr>
          <a:xfrm rot="0">
            <a:off x="2683848" y="1288449"/>
            <a:ext cx="12920305" cy="1453286"/>
          </a:xfrm>
          <a:prstGeom prst="rect">
            <a:avLst/>
          </a:prstGeom>
        </p:spPr>
        <p:txBody>
          <a:bodyPr anchor="t" rtlCol="false" tIns="0" lIns="0" bIns="0" rIns="0">
            <a:spAutoFit/>
          </a:bodyPr>
          <a:lstStyle/>
          <a:p>
            <a:pPr algn="ctr">
              <a:lnSpc>
                <a:spcPts val="11400"/>
              </a:lnSpc>
            </a:pPr>
            <a:r>
              <a:rPr lang="en-US" sz="9500">
                <a:solidFill>
                  <a:srgbClr val="F8F8F6"/>
                </a:solidFill>
                <a:latin typeface="Heebo Bold"/>
              </a:rPr>
              <a:t>Be the Master of a Few.</a:t>
            </a:r>
          </a:p>
        </p:txBody>
      </p:sp>
      <p:sp>
        <p:nvSpPr>
          <p:cNvPr name="TextBox 13" id="13"/>
          <p:cNvSpPr txBox="true"/>
          <p:nvPr/>
        </p:nvSpPr>
        <p:spPr>
          <a:xfrm rot="0">
            <a:off x="922608" y="8045204"/>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AutoShape 3" id="3"/>
          <p:cNvSpPr/>
          <p:nvPr/>
        </p:nvSpPr>
        <p:spPr>
          <a:xfrm rot="0">
            <a:off x="0" y="0"/>
            <a:ext cx="13620334" cy="10287000"/>
          </a:xfrm>
          <a:prstGeom prst="rect">
            <a:avLst/>
          </a:prstGeom>
          <a:solidFill>
            <a:srgbClr val="4DA5B5"/>
          </a:solidFill>
        </p:spPr>
      </p:sp>
      <p:sp>
        <p:nvSpPr>
          <p:cNvPr name="TextBox 4" id="4"/>
          <p:cNvSpPr txBox="true"/>
          <p:nvPr/>
        </p:nvSpPr>
        <p:spPr>
          <a:xfrm rot="0">
            <a:off x="3780649" y="1696951"/>
            <a:ext cx="10726701" cy="1215303"/>
          </a:xfrm>
          <a:prstGeom prst="rect">
            <a:avLst/>
          </a:prstGeom>
        </p:spPr>
        <p:txBody>
          <a:bodyPr anchor="t" rtlCol="false" tIns="0" lIns="0" bIns="0" rIns="0">
            <a:spAutoFit/>
          </a:bodyPr>
          <a:lstStyle/>
          <a:p>
            <a:pPr>
              <a:lnSpc>
                <a:spcPts val="9600"/>
              </a:lnSpc>
            </a:pPr>
            <a:r>
              <a:rPr lang="en-US" sz="8000">
                <a:solidFill>
                  <a:srgbClr val="F8F8F6"/>
                </a:solidFill>
                <a:latin typeface="Heebo Bold"/>
              </a:rPr>
              <a:t>Instagram</a:t>
            </a:r>
          </a:p>
        </p:txBody>
      </p:sp>
      <p:sp>
        <p:nvSpPr>
          <p:cNvPr name="TextBox 5" id="5"/>
          <p:cNvSpPr txBox="true"/>
          <p:nvPr/>
        </p:nvSpPr>
        <p:spPr>
          <a:xfrm rot="0">
            <a:off x="15951509" y="121294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14</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22988" y="1511479"/>
            <a:ext cx="1595772" cy="1595772"/>
          </a:xfrm>
          <a:prstGeom prst="rect">
            <a:avLst/>
          </a:prstGeom>
        </p:spPr>
      </p:pic>
      <p:sp>
        <p:nvSpPr>
          <p:cNvPr name="TextBox 7" id="7"/>
          <p:cNvSpPr txBox="true"/>
          <p:nvPr/>
        </p:nvSpPr>
        <p:spPr>
          <a:xfrm rot="0">
            <a:off x="1422988" y="4857750"/>
            <a:ext cx="12920305" cy="3990486"/>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LARGELY IMAGE &amp; SHORT VIDEO BASED. </a:t>
            </a:r>
          </a:p>
          <a:p>
            <a:pPr>
              <a:lnSpc>
                <a:spcPts val="4619"/>
              </a:lnSpc>
            </a:pPr>
          </a:p>
          <a:p>
            <a:pPr>
              <a:lnSpc>
                <a:spcPts val="4619"/>
              </a:lnSpc>
            </a:pPr>
            <a:r>
              <a:rPr lang="en-US" sz="3299" spc="164">
                <a:solidFill>
                  <a:srgbClr val="F8F8F6"/>
                </a:solidFill>
                <a:latin typeface="Roboto Bold"/>
              </a:rPr>
              <a:t>USE HASHTAGS TO GET DISCOVERED.</a:t>
            </a:r>
          </a:p>
          <a:p>
            <a:pPr>
              <a:lnSpc>
                <a:spcPts val="4619"/>
              </a:lnSpc>
            </a:pPr>
          </a:p>
          <a:p>
            <a:pPr>
              <a:lnSpc>
                <a:spcPts val="4619"/>
              </a:lnSpc>
            </a:pPr>
            <a:r>
              <a:rPr lang="en-US" sz="3299" spc="164">
                <a:solidFill>
                  <a:srgbClr val="F8F8F6"/>
                </a:solidFill>
                <a:latin typeface="Roboto Bold"/>
              </a:rPr>
              <a:t>STORIES ARE YOUR REALITY SHOW.</a:t>
            </a:r>
          </a:p>
          <a:p>
            <a:pPr>
              <a:lnSpc>
                <a:spcPts val="4619"/>
              </a:lnSpc>
            </a:pPr>
          </a:p>
          <a:p>
            <a:pPr>
              <a:lnSpc>
                <a:spcPts val="4620"/>
              </a:lnSpc>
            </a:pPr>
            <a:r>
              <a:rPr lang="en-US" sz="3299" spc="164">
                <a:solidFill>
                  <a:srgbClr val="F8F8F6"/>
                </a:solidFill>
                <a:latin typeface="Roboto Bold"/>
              </a:rPr>
              <a:t>FOLLOW &amp; SEARCH FOR INSPIRATION.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AutoShape 3" id="3"/>
          <p:cNvSpPr/>
          <p:nvPr/>
        </p:nvSpPr>
        <p:spPr>
          <a:xfrm rot="0">
            <a:off x="0" y="0"/>
            <a:ext cx="13620334" cy="10287000"/>
          </a:xfrm>
          <a:prstGeom prst="rect">
            <a:avLst/>
          </a:prstGeom>
          <a:solidFill>
            <a:srgbClr val="4DA5B5"/>
          </a:solidFill>
        </p:spPr>
      </p:sp>
      <p:sp>
        <p:nvSpPr>
          <p:cNvPr name="TextBox 4" id="4"/>
          <p:cNvSpPr txBox="true"/>
          <p:nvPr/>
        </p:nvSpPr>
        <p:spPr>
          <a:xfrm rot="0">
            <a:off x="3442283" y="1679052"/>
            <a:ext cx="10726701" cy="1215303"/>
          </a:xfrm>
          <a:prstGeom prst="rect">
            <a:avLst/>
          </a:prstGeom>
        </p:spPr>
        <p:txBody>
          <a:bodyPr anchor="t" rtlCol="false" tIns="0" lIns="0" bIns="0" rIns="0">
            <a:spAutoFit/>
          </a:bodyPr>
          <a:lstStyle/>
          <a:p>
            <a:pPr>
              <a:lnSpc>
                <a:spcPts val="9600"/>
              </a:lnSpc>
            </a:pPr>
            <a:r>
              <a:rPr lang="en-US" sz="8000">
                <a:solidFill>
                  <a:srgbClr val="F8F8F6"/>
                </a:solidFill>
                <a:latin typeface="Heebo Bold"/>
              </a:rPr>
              <a:t>Facebook</a:t>
            </a:r>
          </a:p>
        </p:txBody>
      </p:sp>
      <p:sp>
        <p:nvSpPr>
          <p:cNvPr name="TextBox 5" id="5"/>
          <p:cNvSpPr txBox="true"/>
          <p:nvPr/>
        </p:nvSpPr>
        <p:spPr>
          <a:xfrm rot="0">
            <a:off x="15951509" y="121294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15</a:t>
            </a:r>
          </a:p>
        </p:txBody>
      </p:sp>
      <p:sp>
        <p:nvSpPr>
          <p:cNvPr name="TextBox 6" id="6"/>
          <p:cNvSpPr txBox="true"/>
          <p:nvPr/>
        </p:nvSpPr>
        <p:spPr>
          <a:xfrm rot="0">
            <a:off x="1422988" y="4810125"/>
            <a:ext cx="12920305" cy="3990486"/>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BUSINESS ACCOUNTS CAN ADVERTISE.</a:t>
            </a:r>
          </a:p>
          <a:p>
            <a:pPr>
              <a:lnSpc>
                <a:spcPts val="4619"/>
              </a:lnSpc>
            </a:pPr>
          </a:p>
          <a:p>
            <a:pPr>
              <a:lnSpc>
                <a:spcPts val="4619"/>
              </a:lnSpc>
            </a:pPr>
            <a:r>
              <a:rPr lang="en-US" sz="3299" spc="164">
                <a:solidFill>
                  <a:srgbClr val="F8F8F6"/>
                </a:solidFill>
                <a:latin typeface="Roboto Bold"/>
              </a:rPr>
              <a:t>USE YOUR PERSONAL, TOO.</a:t>
            </a:r>
          </a:p>
          <a:p>
            <a:pPr>
              <a:lnSpc>
                <a:spcPts val="4619"/>
              </a:lnSpc>
            </a:pPr>
          </a:p>
          <a:p>
            <a:pPr>
              <a:lnSpc>
                <a:spcPts val="4619"/>
              </a:lnSpc>
            </a:pPr>
            <a:r>
              <a:rPr lang="en-US" sz="3299" spc="164">
                <a:solidFill>
                  <a:srgbClr val="F8F8F6"/>
                </a:solidFill>
                <a:latin typeface="Roboto Bold"/>
              </a:rPr>
              <a:t>SUPPORTS ALL VIDEO FORMS &amp; LENGTHS.</a:t>
            </a:r>
          </a:p>
          <a:p>
            <a:pPr>
              <a:lnSpc>
                <a:spcPts val="4619"/>
              </a:lnSpc>
            </a:pPr>
          </a:p>
          <a:p>
            <a:pPr>
              <a:lnSpc>
                <a:spcPts val="4620"/>
              </a:lnSpc>
            </a:pPr>
            <a:r>
              <a:rPr lang="en-US" sz="3299" spc="164">
                <a:solidFill>
                  <a:srgbClr val="F8F8F6"/>
                </a:solidFill>
                <a:latin typeface="Roboto Bold"/>
              </a:rPr>
              <a:t>SET UP YOUR PIXEL FOR RETARGETING.</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00175" y="1511479"/>
            <a:ext cx="1559974" cy="1559974"/>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AutoShape 3" id="3"/>
          <p:cNvSpPr/>
          <p:nvPr/>
        </p:nvSpPr>
        <p:spPr>
          <a:xfrm rot="0">
            <a:off x="0" y="0"/>
            <a:ext cx="13620334" cy="10287000"/>
          </a:xfrm>
          <a:prstGeom prst="rect">
            <a:avLst/>
          </a:prstGeom>
          <a:solidFill>
            <a:srgbClr val="4DA5B5"/>
          </a:solidFill>
        </p:spPr>
      </p:sp>
      <p:sp>
        <p:nvSpPr>
          <p:cNvPr name="TextBox 4" id="4"/>
          <p:cNvSpPr txBox="true"/>
          <p:nvPr/>
        </p:nvSpPr>
        <p:spPr>
          <a:xfrm rot="0">
            <a:off x="3950966" y="1780719"/>
            <a:ext cx="10726701" cy="1215303"/>
          </a:xfrm>
          <a:prstGeom prst="rect">
            <a:avLst/>
          </a:prstGeom>
        </p:spPr>
        <p:txBody>
          <a:bodyPr anchor="t" rtlCol="false" tIns="0" lIns="0" bIns="0" rIns="0">
            <a:spAutoFit/>
          </a:bodyPr>
          <a:lstStyle/>
          <a:p>
            <a:pPr>
              <a:lnSpc>
                <a:spcPts val="9600"/>
              </a:lnSpc>
            </a:pPr>
            <a:r>
              <a:rPr lang="en-US" sz="8000">
                <a:solidFill>
                  <a:srgbClr val="F8F8F6"/>
                </a:solidFill>
                <a:latin typeface="Heebo Bold"/>
              </a:rPr>
              <a:t>YouTube</a:t>
            </a:r>
          </a:p>
        </p:txBody>
      </p:sp>
      <p:sp>
        <p:nvSpPr>
          <p:cNvPr name="TextBox 5" id="5"/>
          <p:cNvSpPr txBox="true"/>
          <p:nvPr/>
        </p:nvSpPr>
        <p:spPr>
          <a:xfrm rot="0">
            <a:off x="15951509" y="121294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16</a:t>
            </a:r>
          </a:p>
        </p:txBody>
      </p:sp>
      <p:sp>
        <p:nvSpPr>
          <p:cNvPr name="TextBox 6" id="6"/>
          <p:cNvSpPr txBox="true"/>
          <p:nvPr/>
        </p:nvSpPr>
        <p:spPr>
          <a:xfrm rot="0">
            <a:off x="1422988" y="4867275"/>
            <a:ext cx="12920305" cy="3990486"/>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LEAD WITH HOOKS IN YOUR VIDEOS.</a:t>
            </a:r>
          </a:p>
          <a:p>
            <a:pPr>
              <a:lnSpc>
                <a:spcPts val="4619"/>
              </a:lnSpc>
            </a:pPr>
          </a:p>
          <a:p>
            <a:pPr>
              <a:lnSpc>
                <a:spcPts val="4619"/>
              </a:lnSpc>
            </a:pPr>
            <a:r>
              <a:rPr lang="en-US" sz="3299" spc="164">
                <a:solidFill>
                  <a:srgbClr val="F8F8F6"/>
                </a:solidFill>
                <a:latin typeface="Roboto Bold"/>
              </a:rPr>
              <a:t>GET FOUND WITH KEYWORDS &amp; HASHTAGS.</a:t>
            </a:r>
          </a:p>
          <a:p>
            <a:pPr>
              <a:lnSpc>
                <a:spcPts val="4619"/>
              </a:lnSpc>
            </a:pPr>
          </a:p>
          <a:p>
            <a:pPr>
              <a:lnSpc>
                <a:spcPts val="4619"/>
              </a:lnSpc>
            </a:pPr>
            <a:r>
              <a:rPr lang="en-US" sz="3299" spc="164">
                <a:solidFill>
                  <a:srgbClr val="F8F8F6"/>
                </a:solidFill>
                <a:latin typeface="Roboto Bold"/>
              </a:rPr>
              <a:t>USE "END SCREENS" TO PROMOTE OTHER CONTENT.</a:t>
            </a:r>
          </a:p>
          <a:p>
            <a:pPr>
              <a:lnSpc>
                <a:spcPts val="4619"/>
              </a:lnSpc>
            </a:pPr>
          </a:p>
          <a:p>
            <a:pPr>
              <a:lnSpc>
                <a:spcPts val="4620"/>
              </a:lnSpc>
            </a:pPr>
            <a:r>
              <a:rPr lang="en-US" sz="3299" spc="164">
                <a:solidFill>
                  <a:srgbClr val="F8F8F6"/>
                </a:solidFill>
                <a:latin typeface="Roboto Bold"/>
              </a:rPr>
              <a:t>CREATE PLAYLISTS &amp; ORGANIZE CHANNEL CONTENT.</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22988" y="1713656"/>
            <a:ext cx="1936334" cy="1358954"/>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AutoShape 3" id="3"/>
          <p:cNvSpPr/>
          <p:nvPr/>
        </p:nvSpPr>
        <p:spPr>
          <a:xfrm rot="0">
            <a:off x="0" y="0"/>
            <a:ext cx="13620334" cy="10287000"/>
          </a:xfrm>
          <a:prstGeom prst="rect">
            <a:avLst/>
          </a:prstGeom>
          <a:solidFill>
            <a:srgbClr val="4DA5B5"/>
          </a:solidFill>
        </p:spPr>
      </p:sp>
      <p:sp>
        <p:nvSpPr>
          <p:cNvPr name="TextBox 4" id="4"/>
          <p:cNvSpPr txBox="true"/>
          <p:nvPr/>
        </p:nvSpPr>
        <p:spPr>
          <a:xfrm rot="0">
            <a:off x="1422988" y="1501954"/>
            <a:ext cx="10726701" cy="2421081"/>
          </a:xfrm>
          <a:prstGeom prst="rect">
            <a:avLst/>
          </a:prstGeom>
        </p:spPr>
        <p:txBody>
          <a:bodyPr anchor="t" rtlCol="false" tIns="0" lIns="0" bIns="0" rIns="0">
            <a:spAutoFit/>
          </a:bodyPr>
          <a:lstStyle/>
          <a:p>
            <a:pPr>
              <a:lnSpc>
                <a:spcPts val="9600"/>
              </a:lnSpc>
            </a:pPr>
            <a:r>
              <a:rPr lang="en-US" sz="8000">
                <a:solidFill>
                  <a:srgbClr val="F8F8F6"/>
                </a:solidFill>
                <a:latin typeface="Heebo Bold"/>
              </a:rPr>
              <a:t>Develop a Community &amp; a Following</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22988" y="4654535"/>
            <a:ext cx="3595954" cy="2508178"/>
          </a:xfrm>
          <a:prstGeom prst="rect">
            <a:avLst/>
          </a:prstGeom>
        </p:spPr>
      </p:pic>
      <p:sp>
        <p:nvSpPr>
          <p:cNvPr name="TextBox 6" id="6"/>
          <p:cNvSpPr txBox="true"/>
          <p:nvPr/>
        </p:nvSpPr>
        <p:spPr>
          <a:xfrm rot="0">
            <a:off x="15951509" y="121294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17</a:t>
            </a:r>
          </a:p>
        </p:txBody>
      </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002672" y="5908624"/>
            <a:ext cx="1207306" cy="1207306"/>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5602861" y="5908624"/>
            <a:ext cx="1207306" cy="1207306"/>
          </a:xfrm>
          <a:prstGeom prst="rect">
            <a:avLst/>
          </a:prstGeom>
        </p:spPr>
      </p:pic>
      <p:sp>
        <p:nvSpPr>
          <p:cNvPr name="TextBox 9" id="9"/>
          <p:cNvSpPr txBox="true"/>
          <p:nvPr/>
        </p:nvSpPr>
        <p:spPr>
          <a:xfrm rot="0">
            <a:off x="1422988" y="8498416"/>
            <a:ext cx="12366674" cy="571821"/>
          </a:xfrm>
          <a:prstGeom prst="rect">
            <a:avLst/>
          </a:prstGeom>
        </p:spPr>
        <p:txBody>
          <a:bodyPr anchor="t" rtlCol="false" tIns="0" lIns="0" bIns="0" rIns="0">
            <a:spAutoFit/>
          </a:bodyPr>
          <a:lstStyle/>
          <a:p>
            <a:pPr>
              <a:lnSpc>
                <a:spcPts val="4598"/>
              </a:lnSpc>
            </a:pPr>
            <a:r>
              <a:rPr lang="en-US" sz="3832">
                <a:solidFill>
                  <a:srgbClr val="FFFFFF"/>
                </a:solidFill>
                <a:latin typeface="Heebo Bold"/>
              </a:rPr>
              <a:t>Engage With Others: Like, Comment, Follow</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4DA5B5"/>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grpSp>
        <p:nvGrpSpPr>
          <p:cNvPr name="Group 3" id="3"/>
          <p:cNvGrpSpPr/>
          <p:nvPr/>
        </p:nvGrpSpPr>
        <p:grpSpPr>
          <a:xfrm rot="0">
            <a:off x="3031395" y="2885400"/>
            <a:ext cx="10888527" cy="4516199"/>
            <a:chOff x="0" y="0"/>
            <a:chExt cx="14518037" cy="6021599"/>
          </a:xfrm>
        </p:grpSpPr>
        <p:sp>
          <p:nvSpPr>
            <p:cNvPr name="TextBox 4" id="4"/>
            <p:cNvSpPr txBox="true"/>
            <p:nvPr/>
          </p:nvSpPr>
          <p:spPr>
            <a:xfrm rot="0">
              <a:off x="0" y="0"/>
              <a:ext cx="14518037" cy="4524738"/>
            </a:xfrm>
            <a:prstGeom prst="rect">
              <a:avLst/>
            </a:prstGeom>
          </p:spPr>
          <p:txBody>
            <a:bodyPr anchor="t" rtlCol="false" tIns="0" lIns="0" bIns="0" rIns="0">
              <a:spAutoFit/>
            </a:bodyPr>
            <a:lstStyle/>
            <a:p>
              <a:pPr>
                <a:lnSpc>
                  <a:spcPts val="13397"/>
                </a:lnSpc>
              </a:pPr>
              <a:r>
                <a:rPr lang="en-US" sz="11164">
                  <a:solidFill>
                    <a:srgbClr val="F8F8F6"/>
                  </a:solidFill>
                  <a:latin typeface="Heebo Bold"/>
                </a:rPr>
                <a:t>Give More Than You Take</a:t>
              </a:r>
            </a:p>
          </p:txBody>
        </p:sp>
        <p:sp>
          <p:nvSpPr>
            <p:cNvPr name="TextBox 5" id="5"/>
            <p:cNvSpPr txBox="true"/>
            <p:nvPr/>
          </p:nvSpPr>
          <p:spPr>
            <a:xfrm rot="0">
              <a:off x="0" y="5172217"/>
              <a:ext cx="14518037" cy="849382"/>
            </a:xfrm>
            <a:prstGeom prst="rect">
              <a:avLst/>
            </a:prstGeom>
          </p:spPr>
          <p:txBody>
            <a:bodyPr anchor="t" rtlCol="false" tIns="0" lIns="0" bIns="0" rIns="0">
              <a:spAutoFit/>
            </a:bodyPr>
            <a:lstStyle/>
            <a:p>
              <a:pPr>
                <a:lnSpc>
                  <a:spcPts val="5429"/>
                </a:lnSpc>
              </a:pPr>
              <a:r>
                <a:rPr lang="en-US" sz="3878" spc="193">
                  <a:solidFill>
                    <a:srgbClr val="F8F8F6"/>
                  </a:solidFill>
                  <a:latin typeface="Roboto Bold"/>
                </a:rPr>
                <a:t>IN SOCIAL AND IN BUSINESS.</a:t>
              </a:r>
            </a:p>
          </p:txBody>
        </p:sp>
      </p:grpSp>
      <p:grpSp>
        <p:nvGrpSpPr>
          <p:cNvPr name="Group 6" id="6"/>
          <p:cNvGrpSpPr/>
          <p:nvPr/>
        </p:nvGrpSpPr>
        <p:grpSpPr>
          <a:xfrm rot="0">
            <a:off x="0" y="0"/>
            <a:ext cx="686375" cy="10287000"/>
            <a:chOff x="0" y="0"/>
            <a:chExt cx="232181" cy="3479800"/>
          </a:xfrm>
        </p:grpSpPr>
        <p:sp>
          <p:nvSpPr>
            <p:cNvPr name="Freeform 7" id="7"/>
            <p:cNvSpPr/>
            <p:nvPr/>
          </p:nvSpPr>
          <p:spPr>
            <a:xfrm>
              <a:off x="0" y="0"/>
              <a:ext cx="232181" cy="3479800"/>
            </a:xfrm>
            <a:custGeom>
              <a:avLst/>
              <a:gdLst/>
              <a:ahLst/>
              <a:cxnLst/>
              <a:rect r="r" b="b" t="t" l="l"/>
              <a:pathLst>
                <a:path h="3479800" w="232181">
                  <a:moveTo>
                    <a:pt x="0" y="0"/>
                  </a:moveTo>
                  <a:lnTo>
                    <a:pt x="232181" y="0"/>
                  </a:lnTo>
                  <a:lnTo>
                    <a:pt x="232181" y="3479800"/>
                  </a:lnTo>
                  <a:lnTo>
                    <a:pt x="0" y="3479800"/>
                  </a:lnTo>
                  <a:close/>
                </a:path>
              </a:pathLst>
            </a:custGeom>
            <a:solidFill>
              <a:srgbClr val="CCEBE6"/>
            </a:solidFill>
          </p:spPr>
        </p:sp>
      </p:grpSp>
      <p:sp>
        <p:nvSpPr>
          <p:cNvPr name="TextBox 8" id="8"/>
          <p:cNvSpPr txBox="true"/>
          <p:nvPr/>
        </p:nvSpPr>
        <p:spPr>
          <a:xfrm rot="0">
            <a:off x="15951509" y="121920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TextBox 3" id="3"/>
          <p:cNvSpPr txBox="true"/>
          <p:nvPr/>
        </p:nvSpPr>
        <p:spPr>
          <a:xfrm rot="0">
            <a:off x="1028700" y="1097733"/>
            <a:ext cx="14012722" cy="1295400"/>
          </a:xfrm>
          <a:prstGeom prst="rect">
            <a:avLst/>
          </a:prstGeom>
        </p:spPr>
        <p:txBody>
          <a:bodyPr anchor="t" rtlCol="false" tIns="0" lIns="0" bIns="0" rIns="0">
            <a:spAutoFit/>
          </a:bodyPr>
          <a:lstStyle/>
          <a:p>
            <a:pPr>
              <a:lnSpc>
                <a:spcPts val="10200"/>
              </a:lnSpc>
            </a:pPr>
            <a:r>
              <a:rPr lang="en-US" sz="8500">
                <a:solidFill>
                  <a:srgbClr val="191919"/>
                </a:solidFill>
                <a:latin typeface="Heebo Bold"/>
              </a:rPr>
              <a:t>Get On The Video Train</a:t>
            </a:r>
          </a:p>
        </p:txBody>
      </p:sp>
      <p:sp>
        <p:nvSpPr>
          <p:cNvPr name="TextBox 4" id="4"/>
          <p:cNvSpPr txBox="true"/>
          <p:nvPr/>
        </p:nvSpPr>
        <p:spPr>
          <a:xfrm rot="0">
            <a:off x="1028700" y="4826536"/>
            <a:ext cx="12506876" cy="3447894"/>
          </a:xfrm>
          <a:prstGeom prst="rect">
            <a:avLst/>
          </a:prstGeom>
        </p:spPr>
        <p:txBody>
          <a:bodyPr anchor="t" rtlCol="false" tIns="0" lIns="0" bIns="0" rIns="0">
            <a:spAutoFit/>
          </a:bodyPr>
          <a:lstStyle/>
          <a:p>
            <a:pPr marL="604520" indent="-302260" lvl="1">
              <a:lnSpc>
                <a:spcPts val="3919"/>
              </a:lnSpc>
              <a:buFont typeface="Arial"/>
              <a:buChar char="•"/>
            </a:pPr>
            <a:r>
              <a:rPr lang="en-US" sz="2799">
                <a:solidFill>
                  <a:srgbClr val="191919"/>
                </a:solidFill>
                <a:latin typeface="Roboto"/>
              </a:rPr>
              <a:t>Real estate listings with video receive 403% more inquiries than their videoless counterparts.</a:t>
            </a:r>
          </a:p>
          <a:p>
            <a:pPr>
              <a:lnSpc>
                <a:spcPts val="3919"/>
              </a:lnSpc>
            </a:pPr>
          </a:p>
          <a:p>
            <a:pPr marL="604520" indent="-302260" lvl="1">
              <a:lnSpc>
                <a:spcPts val="3919"/>
              </a:lnSpc>
              <a:buFont typeface="Arial"/>
              <a:buChar char="•"/>
            </a:pPr>
            <a:r>
              <a:rPr lang="en-US" sz="2799">
                <a:solidFill>
                  <a:srgbClr val="191919"/>
                </a:solidFill>
                <a:latin typeface="Roboto"/>
              </a:rPr>
              <a:t>85% of buyers and sellers</a:t>
            </a:r>
            <a:r>
              <a:rPr lang="en-US" sz="2799">
                <a:solidFill>
                  <a:srgbClr val="191919"/>
                </a:solidFill>
                <a:latin typeface="Roboto"/>
              </a:rPr>
              <a:t> want to work with an ag</a:t>
            </a:r>
            <a:r>
              <a:rPr lang="en-US" sz="2799">
                <a:solidFill>
                  <a:srgbClr val="191919"/>
                </a:solidFill>
                <a:latin typeface="Roboto"/>
              </a:rPr>
              <a:t>ent that uses real estate videos for marketing.</a:t>
            </a:r>
          </a:p>
          <a:p>
            <a:pPr>
              <a:lnSpc>
                <a:spcPts val="3919"/>
              </a:lnSpc>
            </a:pPr>
          </a:p>
          <a:p>
            <a:pPr>
              <a:lnSpc>
                <a:spcPts val="3919"/>
              </a:lnSpc>
            </a:pPr>
          </a:p>
        </p:txBody>
      </p:sp>
      <p:sp>
        <p:nvSpPr>
          <p:cNvPr name="TextBox 5" id="5"/>
          <p:cNvSpPr txBox="true"/>
          <p:nvPr/>
        </p:nvSpPr>
        <p:spPr>
          <a:xfrm rot="0">
            <a:off x="1267143" y="3731837"/>
            <a:ext cx="12506876" cy="563538"/>
          </a:xfrm>
          <a:prstGeom prst="rect">
            <a:avLst/>
          </a:prstGeom>
        </p:spPr>
        <p:txBody>
          <a:bodyPr anchor="t" rtlCol="false" tIns="0" lIns="0" bIns="0" rIns="0">
            <a:spAutoFit/>
          </a:bodyPr>
          <a:lstStyle/>
          <a:p>
            <a:pPr>
              <a:lnSpc>
                <a:spcPts val="4619"/>
              </a:lnSpc>
            </a:pPr>
            <a:r>
              <a:rPr lang="en-US" sz="3299" spc="164">
                <a:solidFill>
                  <a:srgbClr val="191919"/>
                </a:solidFill>
                <a:latin typeface="Roboto Bold"/>
              </a:rPr>
              <a:t>NUMBERS DON'T LIE</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93556" y="6738558"/>
            <a:ext cx="2695733" cy="2695733"/>
          </a:xfrm>
          <a:prstGeom prst="rect">
            <a:avLst/>
          </a:prstGeom>
        </p:spPr>
      </p:pic>
      <p:sp>
        <p:nvSpPr>
          <p:cNvPr name="TextBox 7" id="7"/>
          <p:cNvSpPr txBox="true"/>
          <p:nvPr/>
        </p:nvSpPr>
        <p:spPr>
          <a:xfrm rot="0">
            <a:off x="15951509" y="1260565"/>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19</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AutoShape 3" id="3"/>
          <p:cNvSpPr/>
          <p:nvPr/>
        </p:nvSpPr>
        <p:spPr>
          <a:xfrm rot="0">
            <a:off x="0" y="0"/>
            <a:ext cx="13620334" cy="10287000"/>
          </a:xfrm>
          <a:prstGeom prst="rect">
            <a:avLst/>
          </a:prstGeom>
          <a:solidFill>
            <a:srgbClr val="4DA5B5"/>
          </a:solidFill>
        </p:spPr>
      </p:sp>
      <p:sp>
        <p:nvSpPr>
          <p:cNvPr name="TextBox 4" id="4"/>
          <p:cNvSpPr txBox="true"/>
          <p:nvPr/>
        </p:nvSpPr>
        <p:spPr>
          <a:xfrm rot="0">
            <a:off x="15951509" y="1193753"/>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02</a:t>
            </a:r>
          </a:p>
        </p:txBody>
      </p:sp>
      <p:sp>
        <p:nvSpPr>
          <p:cNvPr name="TextBox 5" id="5"/>
          <p:cNvSpPr txBox="true"/>
          <p:nvPr/>
        </p:nvSpPr>
        <p:spPr>
          <a:xfrm rot="0">
            <a:off x="1028700" y="1097733"/>
            <a:ext cx="11943932" cy="2571750"/>
          </a:xfrm>
          <a:prstGeom prst="rect">
            <a:avLst/>
          </a:prstGeom>
        </p:spPr>
        <p:txBody>
          <a:bodyPr anchor="t" rtlCol="false" tIns="0" lIns="0" bIns="0" rIns="0">
            <a:spAutoFit/>
          </a:bodyPr>
          <a:lstStyle/>
          <a:p>
            <a:pPr>
              <a:lnSpc>
                <a:spcPts val="10200"/>
              </a:lnSpc>
            </a:pPr>
            <a:r>
              <a:rPr lang="en-US" sz="8500">
                <a:solidFill>
                  <a:srgbClr val="F8F8F6"/>
                </a:solidFill>
                <a:latin typeface="Heebo Bold"/>
              </a:rPr>
              <a:t>Why Digital Marketing is King in Today's Market.</a:t>
            </a:r>
          </a:p>
        </p:txBody>
      </p:sp>
      <p:sp>
        <p:nvSpPr>
          <p:cNvPr name="TextBox 6" id="6"/>
          <p:cNvSpPr txBox="true"/>
          <p:nvPr/>
        </p:nvSpPr>
        <p:spPr>
          <a:xfrm rot="0">
            <a:off x="1028700" y="5166395"/>
            <a:ext cx="11253741" cy="2848170"/>
          </a:xfrm>
          <a:prstGeom prst="rect">
            <a:avLst/>
          </a:prstGeom>
        </p:spPr>
        <p:txBody>
          <a:bodyPr anchor="t" rtlCol="false" tIns="0" lIns="0" bIns="0" rIns="0">
            <a:spAutoFit/>
          </a:bodyPr>
          <a:lstStyle/>
          <a:p>
            <a:pPr marL="712470" indent="-356235" lvl="1">
              <a:lnSpc>
                <a:spcPts val="4619"/>
              </a:lnSpc>
              <a:buFont typeface="Arial"/>
              <a:buChar char="•"/>
            </a:pPr>
            <a:r>
              <a:rPr lang="en-US" sz="3300" spc="165">
                <a:solidFill>
                  <a:srgbClr val="F8F8F6"/>
                </a:solidFill>
                <a:latin typeface="Roboto Bold"/>
              </a:rPr>
              <a:t>MORE AGENTS. MORE COMPETITION.</a:t>
            </a:r>
          </a:p>
          <a:p>
            <a:pPr>
              <a:lnSpc>
                <a:spcPts val="4619"/>
              </a:lnSpc>
            </a:pPr>
          </a:p>
          <a:p>
            <a:pPr marL="712470" indent="-356235" lvl="1">
              <a:lnSpc>
                <a:spcPts val="4619"/>
              </a:lnSpc>
              <a:buFont typeface="Arial"/>
              <a:buChar char="•"/>
            </a:pPr>
            <a:r>
              <a:rPr lang="en-US" sz="3299" spc="164">
                <a:solidFill>
                  <a:srgbClr val="F8F8F6"/>
                </a:solidFill>
                <a:latin typeface="Roboto Bold"/>
              </a:rPr>
              <a:t>YOUR POTENTIAL CLIENTS ARE ONLINE.</a:t>
            </a:r>
          </a:p>
          <a:p>
            <a:pPr>
              <a:lnSpc>
                <a:spcPts val="4619"/>
              </a:lnSpc>
            </a:pPr>
          </a:p>
          <a:p>
            <a:pPr marL="712470" indent="-356235" lvl="1">
              <a:lnSpc>
                <a:spcPts val="4620"/>
              </a:lnSpc>
              <a:buFont typeface="Arial"/>
              <a:buChar char="•"/>
            </a:pPr>
            <a:r>
              <a:rPr lang="en-US" sz="3299" spc="164">
                <a:solidFill>
                  <a:srgbClr val="F8F8F6"/>
                </a:solidFill>
                <a:latin typeface="Roboto Bold"/>
              </a:rPr>
              <a:t>THIS IS YOUR VIRTUAL STORE-FRONT.</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TextBox 3" id="3"/>
          <p:cNvSpPr txBox="true"/>
          <p:nvPr/>
        </p:nvSpPr>
        <p:spPr>
          <a:xfrm rot="0">
            <a:off x="15951509" y="121294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20</a:t>
            </a:r>
          </a:p>
        </p:txBody>
      </p:sp>
      <p:sp>
        <p:nvSpPr>
          <p:cNvPr name="AutoShape 4" id="4"/>
          <p:cNvSpPr/>
          <p:nvPr/>
        </p:nvSpPr>
        <p:spPr>
          <a:xfrm rot="0">
            <a:off x="0" y="0"/>
            <a:ext cx="13620334" cy="10287000"/>
          </a:xfrm>
          <a:prstGeom prst="rect">
            <a:avLst/>
          </a:prstGeom>
          <a:solidFill>
            <a:srgbClr val="4DA5B5"/>
          </a:solidFill>
        </p:spPr>
      </p:sp>
      <p:sp>
        <p:nvSpPr>
          <p:cNvPr name="TextBox 5" id="5"/>
          <p:cNvSpPr txBox="true"/>
          <p:nvPr/>
        </p:nvSpPr>
        <p:spPr>
          <a:xfrm rot="0">
            <a:off x="1113893" y="868099"/>
            <a:ext cx="13620334" cy="2411556"/>
          </a:xfrm>
          <a:prstGeom prst="rect">
            <a:avLst/>
          </a:prstGeom>
        </p:spPr>
        <p:txBody>
          <a:bodyPr anchor="t" rtlCol="false" tIns="0" lIns="0" bIns="0" rIns="0">
            <a:spAutoFit/>
          </a:bodyPr>
          <a:lstStyle/>
          <a:p>
            <a:pPr>
              <a:lnSpc>
                <a:spcPts val="9599"/>
              </a:lnSpc>
            </a:pPr>
            <a:r>
              <a:rPr lang="en-US" sz="8000">
                <a:solidFill>
                  <a:srgbClr val="F8F8F6"/>
                </a:solidFill>
                <a:latin typeface="Heebo Bold"/>
              </a:rPr>
              <a:t>4 Tips for Getting Started </a:t>
            </a:r>
          </a:p>
          <a:p>
            <a:pPr>
              <a:lnSpc>
                <a:spcPts val="9600"/>
              </a:lnSpc>
            </a:pPr>
            <a:r>
              <a:rPr lang="en-US" sz="7999">
                <a:solidFill>
                  <a:srgbClr val="F8F8F6"/>
                </a:solidFill>
                <a:latin typeface="Heebo Bold"/>
              </a:rPr>
              <a:t>with Video</a:t>
            </a:r>
          </a:p>
        </p:txBody>
      </p:sp>
      <p:sp>
        <p:nvSpPr>
          <p:cNvPr name="TextBox 6" id="6"/>
          <p:cNvSpPr txBox="true"/>
          <p:nvPr/>
        </p:nvSpPr>
        <p:spPr>
          <a:xfrm rot="0">
            <a:off x="1151993" y="4726667"/>
            <a:ext cx="12920305" cy="5132802"/>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RESEARCH THE COMPETITION.</a:t>
            </a:r>
          </a:p>
          <a:p>
            <a:pPr>
              <a:lnSpc>
                <a:spcPts val="4619"/>
              </a:lnSpc>
            </a:pPr>
          </a:p>
          <a:p>
            <a:pPr>
              <a:lnSpc>
                <a:spcPts val="4619"/>
              </a:lnSpc>
            </a:pPr>
            <a:r>
              <a:rPr lang="en-US" sz="3299" spc="164">
                <a:solidFill>
                  <a:srgbClr val="F8F8F6"/>
                </a:solidFill>
                <a:latin typeface="Roboto Bold"/>
              </a:rPr>
              <a:t>DON'T BE AFRAID OF FAILURE. </a:t>
            </a:r>
          </a:p>
          <a:p>
            <a:pPr>
              <a:lnSpc>
                <a:spcPts val="4619"/>
              </a:lnSpc>
            </a:pPr>
          </a:p>
          <a:p>
            <a:pPr>
              <a:lnSpc>
                <a:spcPts val="4619"/>
              </a:lnSpc>
            </a:pPr>
            <a:r>
              <a:rPr lang="en-US" sz="3299" spc="164">
                <a:solidFill>
                  <a:srgbClr val="F8F8F6"/>
                </a:solidFill>
                <a:latin typeface="Roboto Bold"/>
              </a:rPr>
              <a:t>DON'T OVER THINK IT. </a:t>
            </a:r>
          </a:p>
          <a:p>
            <a:pPr>
              <a:lnSpc>
                <a:spcPts val="4619"/>
              </a:lnSpc>
            </a:pPr>
          </a:p>
          <a:p>
            <a:pPr>
              <a:lnSpc>
                <a:spcPts val="4619"/>
              </a:lnSpc>
            </a:pPr>
            <a:r>
              <a:rPr lang="en-US" sz="3299" spc="164">
                <a:solidFill>
                  <a:srgbClr val="F8F8F6"/>
                </a:solidFill>
                <a:latin typeface="Roboto Bold"/>
              </a:rPr>
              <a:t>BE PATIENT. </a:t>
            </a:r>
          </a:p>
          <a:p>
            <a:pPr>
              <a:lnSpc>
                <a:spcPts val="4619"/>
              </a:lnSpc>
            </a:pPr>
          </a:p>
          <a:p>
            <a:pPr>
              <a:lnSpc>
                <a:spcPts val="4620"/>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grpSp>
        <p:nvGrpSpPr>
          <p:cNvPr name="Group 2" id="2"/>
          <p:cNvGrpSpPr/>
          <p:nvPr/>
        </p:nvGrpSpPr>
        <p:grpSpPr>
          <a:xfrm rot="0">
            <a:off x="9958530" y="0"/>
            <a:ext cx="8329470" cy="10287000"/>
            <a:chOff x="0" y="0"/>
            <a:chExt cx="11105960" cy="13716000"/>
          </a:xfrm>
        </p:grpSpPr>
        <p:pic>
          <p:nvPicPr>
            <p:cNvPr name="Picture 3" id="3"/>
            <p:cNvPicPr>
              <a:picLocks noChangeAspect="true"/>
            </p:cNvPicPr>
            <p:nvPr/>
          </p:nvPicPr>
          <p:blipFill>
            <a:blip r:embed="rId2"/>
            <a:srcRect l="4028" t="0" r="4028" b="0"/>
            <a:stretch>
              <a:fillRect/>
            </a:stretch>
          </p:blipFill>
          <p:spPr>
            <a:xfrm>
              <a:off x="0" y="0"/>
              <a:ext cx="11105960" cy="6794500"/>
            </a:xfrm>
            <a:prstGeom prst="rect">
              <a:avLst/>
            </a:prstGeom>
          </p:spPr>
        </p:pic>
        <p:pic>
          <p:nvPicPr>
            <p:cNvPr name="Picture 4" id="4"/>
            <p:cNvPicPr>
              <a:picLocks noChangeAspect="true"/>
            </p:cNvPicPr>
            <p:nvPr/>
          </p:nvPicPr>
          <p:blipFill>
            <a:blip r:embed="rId3"/>
            <a:srcRect l="0" t="19410" r="0" b="19410"/>
            <a:stretch>
              <a:fillRect/>
            </a:stretch>
          </p:blipFill>
          <p:spPr>
            <a:xfrm>
              <a:off x="0" y="6921500"/>
              <a:ext cx="11105960" cy="6794500"/>
            </a:xfrm>
            <a:prstGeom prst="rect">
              <a:avLst/>
            </a:prstGeom>
          </p:spPr>
        </p:pic>
      </p:grpSp>
      <p:sp>
        <p:nvSpPr>
          <p:cNvPr name="AutoShape 5" id="5"/>
          <p:cNvSpPr/>
          <p:nvPr/>
        </p:nvSpPr>
        <p:spPr>
          <a:xfrm rot="0">
            <a:off x="0" y="0"/>
            <a:ext cx="9958530" cy="10287000"/>
          </a:xfrm>
          <a:prstGeom prst="rect">
            <a:avLst/>
          </a:prstGeom>
          <a:solidFill>
            <a:srgbClr val="4DA5B5"/>
          </a:solidFill>
        </p:spPr>
      </p:sp>
      <p:sp>
        <p:nvSpPr>
          <p:cNvPr name="AutoShape 6" id="6"/>
          <p:cNvSpPr/>
          <p:nvPr/>
        </p:nvSpPr>
        <p:spPr>
          <a:xfrm rot="0">
            <a:off x="-124207" y="8182882"/>
            <a:ext cx="3259100" cy="881654"/>
          </a:xfrm>
          <a:prstGeom prst="rect">
            <a:avLst/>
          </a:prstGeom>
          <a:solidFill>
            <a:srgbClr val="FFB82F"/>
          </a:solidFill>
        </p:spPr>
      </p:sp>
      <p:sp>
        <p:nvSpPr>
          <p:cNvPr name="TextBox 7" id="7"/>
          <p:cNvSpPr txBox="true"/>
          <p:nvPr/>
        </p:nvSpPr>
        <p:spPr>
          <a:xfrm rot="0">
            <a:off x="1028700" y="1349417"/>
            <a:ext cx="13620334" cy="2411556"/>
          </a:xfrm>
          <a:prstGeom prst="rect">
            <a:avLst/>
          </a:prstGeom>
        </p:spPr>
        <p:txBody>
          <a:bodyPr anchor="t" rtlCol="false" tIns="0" lIns="0" bIns="0" rIns="0">
            <a:spAutoFit/>
          </a:bodyPr>
          <a:lstStyle/>
          <a:p>
            <a:pPr>
              <a:lnSpc>
                <a:spcPts val="9599"/>
              </a:lnSpc>
            </a:pPr>
            <a:r>
              <a:rPr lang="en-US" sz="8000">
                <a:solidFill>
                  <a:srgbClr val="F8F8F6"/>
                </a:solidFill>
                <a:latin typeface="Heebo Bold"/>
              </a:rPr>
              <a:t>Your Secret </a:t>
            </a:r>
          </a:p>
          <a:p>
            <a:pPr>
              <a:lnSpc>
                <a:spcPts val="9600"/>
              </a:lnSpc>
            </a:pPr>
            <a:r>
              <a:rPr lang="en-US" sz="8000">
                <a:solidFill>
                  <a:srgbClr val="F8F8F6"/>
                </a:solidFill>
                <a:latin typeface="Heebo Bold"/>
              </a:rPr>
              <a:t>Weapons. </a:t>
            </a:r>
          </a:p>
        </p:txBody>
      </p:sp>
      <p:sp>
        <p:nvSpPr>
          <p:cNvPr name="TextBox 8" id="8"/>
          <p:cNvSpPr txBox="true"/>
          <p:nvPr/>
        </p:nvSpPr>
        <p:spPr>
          <a:xfrm rot="0">
            <a:off x="798401" y="7884342"/>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21</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sp>
        <p:nvSpPr>
          <p:cNvPr name="TextBox 3" id="3"/>
          <p:cNvSpPr txBox="true"/>
          <p:nvPr/>
        </p:nvSpPr>
        <p:spPr>
          <a:xfrm rot="0">
            <a:off x="1609453" y="3931614"/>
            <a:ext cx="11049879" cy="3476625"/>
          </a:xfrm>
          <a:prstGeom prst="rect">
            <a:avLst/>
          </a:prstGeom>
        </p:spPr>
        <p:txBody>
          <a:bodyPr anchor="t" rtlCol="false" tIns="0" lIns="0" bIns="0" rIns="0">
            <a:spAutoFit/>
          </a:bodyPr>
          <a:lstStyle/>
          <a:p>
            <a:pPr>
              <a:lnSpc>
                <a:spcPts val="5520"/>
              </a:lnSpc>
            </a:pPr>
            <a:r>
              <a:rPr lang="en-US" sz="4600">
                <a:solidFill>
                  <a:srgbClr val="191919"/>
                </a:solidFill>
                <a:latin typeface="Heebo Bold"/>
              </a:rPr>
              <a:t>Increase Visibility.</a:t>
            </a:r>
          </a:p>
          <a:p>
            <a:pPr>
              <a:lnSpc>
                <a:spcPts val="5520"/>
              </a:lnSpc>
            </a:pPr>
            <a:r>
              <a:rPr lang="en-US" sz="4600">
                <a:solidFill>
                  <a:srgbClr val="191919"/>
                </a:solidFill>
                <a:latin typeface="Heebo Bold"/>
              </a:rPr>
              <a:t> </a:t>
            </a:r>
          </a:p>
          <a:p>
            <a:pPr>
              <a:lnSpc>
                <a:spcPts val="5520"/>
              </a:lnSpc>
            </a:pPr>
            <a:r>
              <a:rPr lang="en-US" sz="4600">
                <a:solidFill>
                  <a:srgbClr val="191919"/>
                </a:solidFill>
                <a:latin typeface="Heebo Bold"/>
              </a:rPr>
              <a:t>Best the Master of a Few.</a:t>
            </a:r>
          </a:p>
          <a:p>
            <a:pPr>
              <a:lnSpc>
                <a:spcPts val="5520"/>
              </a:lnSpc>
            </a:pPr>
          </a:p>
          <a:p>
            <a:pPr>
              <a:lnSpc>
                <a:spcPts val="5520"/>
              </a:lnSpc>
            </a:pPr>
            <a:r>
              <a:rPr lang="en-US" sz="4600">
                <a:solidFill>
                  <a:srgbClr val="191919"/>
                </a:solidFill>
                <a:latin typeface="Heebo Bold"/>
              </a:rPr>
              <a:t>Develop Your Community.</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05232" y="4123659"/>
            <a:ext cx="5154068" cy="3427455"/>
          </a:xfrm>
          <a:prstGeom prst="rect">
            <a:avLst/>
          </a:prstGeom>
        </p:spPr>
      </p:pic>
      <p:sp>
        <p:nvSpPr>
          <p:cNvPr name="TextBox 5" id="5"/>
          <p:cNvSpPr txBox="true"/>
          <p:nvPr/>
        </p:nvSpPr>
        <p:spPr>
          <a:xfrm rot="0">
            <a:off x="1609453" y="1905017"/>
            <a:ext cx="12084229" cy="1132257"/>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2: Social Media Recap</a:t>
            </a:r>
          </a:p>
        </p:txBody>
      </p:sp>
      <p:sp>
        <p:nvSpPr>
          <p:cNvPr name="TextBox 6" id="6"/>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22</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grpSp>
        <p:nvGrpSpPr>
          <p:cNvPr name="Group 3" id="3"/>
          <p:cNvGrpSpPr/>
          <p:nvPr/>
        </p:nvGrpSpPr>
        <p:grpSpPr>
          <a:xfrm rot="0">
            <a:off x="1479857" y="1028700"/>
            <a:ext cx="11536935" cy="4218975"/>
            <a:chOff x="0" y="0"/>
            <a:chExt cx="15382580" cy="5625300"/>
          </a:xfrm>
        </p:grpSpPr>
        <p:sp>
          <p:nvSpPr>
            <p:cNvPr name="TextBox 4" id="4"/>
            <p:cNvSpPr txBox="true"/>
            <p:nvPr/>
          </p:nvSpPr>
          <p:spPr>
            <a:xfrm rot="0">
              <a:off x="0" y="0"/>
              <a:ext cx="15382580" cy="3019352"/>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3: </a:t>
              </a:r>
            </a:p>
            <a:p>
              <a:pPr>
                <a:lnSpc>
                  <a:spcPts val="8956"/>
                </a:lnSpc>
              </a:pPr>
              <a:r>
                <a:rPr lang="en-US" sz="7464">
                  <a:solidFill>
                    <a:srgbClr val="191919"/>
                  </a:solidFill>
                  <a:latin typeface="Heebo Bold"/>
                </a:rPr>
                <a:t>Content Strategy</a:t>
              </a:r>
            </a:p>
          </p:txBody>
        </p:sp>
        <p:sp>
          <p:nvSpPr>
            <p:cNvPr name="TextBox 5" id="5"/>
            <p:cNvSpPr txBox="true"/>
            <p:nvPr/>
          </p:nvSpPr>
          <p:spPr>
            <a:xfrm rot="0">
              <a:off x="0" y="3833141"/>
              <a:ext cx="15382580" cy="1792159"/>
            </a:xfrm>
            <a:prstGeom prst="rect">
              <a:avLst/>
            </a:prstGeom>
          </p:spPr>
          <p:txBody>
            <a:bodyPr anchor="t" rtlCol="false" tIns="0" lIns="0" bIns="0" rIns="0">
              <a:spAutoFit/>
            </a:bodyPr>
            <a:lstStyle/>
            <a:p>
              <a:pPr>
                <a:lnSpc>
                  <a:spcPts val="3612"/>
                </a:lnSpc>
              </a:pPr>
              <a:r>
                <a:rPr lang="en-US" sz="2580">
                  <a:solidFill>
                    <a:srgbClr val="191919"/>
                  </a:solidFill>
                  <a:latin typeface="Roboto"/>
                </a:rPr>
                <a:t>Develop your content strategy, choose your channels, and get consistent messaging. </a:t>
              </a:r>
            </a:p>
            <a:p>
              <a:pPr>
                <a:lnSpc>
                  <a:spcPts val="3612"/>
                </a:lnSpc>
              </a:pP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843744" y="5143500"/>
            <a:ext cx="2139696" cy="4114800"/>
          </a:xfrm>
          <a:prstGeom prst="rect">
            <a:avLst/>
          </a:prstGeom>
        </p:spPr>
      </p:pic>
      <p:sp>
        <p:nvSpPr>
          <p:cNvPr name="TextBox 7" id="7"/>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23</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0" y="1511479"/>
            <a:ext cx="3259100" cy="881654"/>
          </a:xfrm>
          <a:prstGeom prst="rect">
            <a:avLst/>
          </a:prstGeom>
          <a:solidFill>
            <a:srgbClr val="FFB82F"/>
          </a:solidFill>
        </p:spPr>
      </p:sp>
      <p:sp>
        <p:nvSpPr>
          <p:cNvPr name="AutoShape 3" id="3"/>
          <p:cNvSpPr/>
          <p:nvPr/>
        </p:nvSpPr>
        <p:spPr>
          <a:xfrm rot="0">
            <a:off x="5863341" y="0"/>
            <a:ext cx="12424659" cy="10287000"/>
          </a:xfrm>
          <a:prstGeom prst="rect">
            <a:avLst/>
          </a:prstGeom>
          <a:solidFill>
            <a:srgbClr val="4DA5B5"/>
          </a:solidFill>
        </p:spPr>
      </p:sp>
      <p:sp>
        <p:nvSpPr>
          <p:cNvPr name="TextBox 4" id="4"/>
          <p:cNvSpPr txBox="true"/>
          <p:nvPr/>
        </p:nvSpPr>
        <p:spPr>
          <a:xfrm rot="0">
            <a:off x="6980372" y="1120822"/>
            <a:ext cx="10278928" cy="2887521"/>
          </a:xfrm>
          <a:prstGeom prst="rect">
            <a:avLst/>
          </a:prstGeom>
        </p:spPr>
        <p:txBody>
          <a:bodyPr anchor="t" rtlCol="false" tIns="0" lIns="0" bIns="0" rIns="0">
            <a:spAutoFit/>
          </a:bodyPr>
          <a:lstStyle/>
          <a:p>
            <a:pPr>
              <a:lnSpc>
                <a:spcPts val="11399"/>
              </a:lnSpc>
            </a:pPr>
            <a:r>
              <a:rPr lang="en-US" sz="9500">
                <a:solidFill>
                  <a:srgbClr val="F8F8F6"/>
                </a:solidFill>
                <a:latin typeface="Heebo Bold"/>
              </a:rPr>
              <a:t>Developing a </a:t>
            </a:r>
          </a:p>
          <a:p>
            <a:pPr>
              <a:lnSpc>
                <a:spcPts val="11400"/>
              </a:lnSpc>
            </a:pPr>
            <a:r>
              <a:rPr lang="en-US" sz="9499">
                <a:solidFill>
                  <a:srgbClr val="F8F8F6"/>
                </a:solidFill>
                <a:latin typeface="Heebo Bold"/>
              </a:rPr>
              <a:t>Content Strategy</a:t>
            </a:r>
          </a:p>
        </p:txBody>
      </p:sp>
      <p:grpSp>
        <p:nvGrpSpPr>
          <p:cNvPr name="Group 5" id="5"/>
          <p:cNvGrpSpPr/>
          <p:nvPr/>
        </p:nvGrpSpPr>
        <p:grpSpPr>
          <a:xfrm rot="0">
            <a:off x="5079131" y="0"/>
            <a:ext cx="784210" cy="10287000"/>
            <a:chOff x="0" y="0"/>
            <a:chExt cx="265276" cy="3479800"/>
          </a:xfrm>
        </p:grpSpPr>
        <p:sp>
          <p:nvSpPr>
            <p:cNvPr name="Freeform 6" id="6"/>
            <p:cNvSpPr/>
            <p:nvPr/>
          </p:nvSpPr>
          <p:spPr>
            <a:xfrm>
              <a:off x="0" y="0"/>
              <a:ext cx="265276" cy="3479800"/>
            </a:xfrm>
            <a:custGeom>
              <a:avLst/>
              <a:gdLst/>
              <a:ahLst/>
              <a:cxnLst/>
              <a:rect r="r" b="b" t="t" l="l"/>
              <a:pathLst>
                <a:path h="3479800" w="265276">
                  <a:moveTo>
                    <a:pt x="0" y="0"/>
                  </a:moveTo>
                  <a:lnTo>
                    <a:pt x="265276" y="0"/>
                  </a:lnTo>
                  <a:lnTo>
                    <a:pt x="265276" y="3479800"/>
                  </a:lnTo>
                  <a:lnTo>
                    <a:pt x="0" y="3479800"/>
                  </a:lnTo>
                  <a:close/>
                </a:path>
              </a:pathLst>
            </a:custGeom>
            <a:solidFill>
              <a:srgbClr val="CCEBE6"/>
            </a:solidFill>
          </p:spPr>
        </p:sp>
      </p:grpSp>
      <p:sp>
        <p:nvSpPr>
          <p:cNvPr name="TextBox 7" id="7"/>
          <p:cNvSpPr txBox="true"/>
          <p:nvPr/>
        </p:nvSpPr>
        <p:spPr>
          <a:xfrm rot="0">
            <a:off x="922608" y="1190625"/>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24</a:t>
            </a:r>
          </a:p>
        </p:txBody>
      </p:sp>
      <p:sp>
        <p:nvSpPr>
          <p:cNvPr name="TextBox 8" id="8"/>
          <p:cNvSpPr txBox="true"/>
          <p:nvPr/>
        </p:nvSpPr>
        <p:spPr>
          <a:xfrm rot="0">
            <a:off x="6980372" y="5267814"/>
            <a:ext cx="12920305" cy="3990486"/>
          </a:xfrm>
          <a:prstGeom prst="rect">
            <a:avLst/>
          </a:prstGeom>
        </p:spPr>
        <p:txBody>
          <a:bodyPr anchor="t" rtlCol="false" tIns="0" lIns="0" bIns="0" rIns="0">
            <a:spAutoFit/>
          </a:bodyPr>
          <a:lstStyle/>
          <a:p>
            <a:pPr>
              <a:lnSpc>
                <a:spcPts val="4619"/>
              </a:lnSpc>
            </a:pPr>
            <a:r>
              <a:rPr lang="en-US" sz="3300" spc="165">
                <a:solidFill>
                  <a:srgbClr val="F8F8F6"/>
                </a:solidFill>
                <a:latin typeface="Roboto Bold"/>
              </a:rPr>
              <a:t>ESTABLISH YOUR CONTENT GOALS.</a:t>
            </a:r>
          </a:p>
          <a:p>
            <a:pPr>
              <a:lnSpc>
                <a:spcPts val="4619"/>
              </a:lnSpc>
            </a:pPr>
          </a:p>
          <a:p>
            <a:pPr>
              <a:lnSpc>
                <a:spcPts val="4619"/>
              </a:lnSpc>
            </a:pPr>
            <a:r>
              <a:rPr lang="en-US" sz="3299" spc="164">
                <a:solidFill>
                  <a:srgbClr val="F8F8F6"/>
                </a:solidFill>
                <a:latin typeface="Roboto Bold"/>
              </a:rPr>
              <a:t>DEVELOP YOUR CONTENT BUCKETS.</a:t>
            </a:r>
          </a:p>
          <a:p>
            <a:pPr>
              <a:lnSpc>
                <a:spcPts val="4619"/>
              </a:lnSpc>
            </a:pPr>
          </a:p>
          <a:p>
            <a:pPr>
              <a:lnSpc>
                <a:spcPts val="4619"/>
              </a:lnSpc>
            </a:pPr>
            <a:r>
              <a:rPr lang="en-US" sz="3299" spc="164">
                <a:solidFill>
                  <a:srgbClr val="F8F8F6"/>
                </a:solidFill>
                <a:latin typeface="Roboto Bold"/>
              </a:rPr>
              <a:t>DEVELOP YOUR SCHEDULE.</a:t>
            </a:r>
          </a:p>
          <a:p>
            <a:pPr>
              <a:lnSpc>
                <a:spcPts val="4619"/>
              </a:lnSpc>
            </a:pPr>
          </a:p>
          <a:p>
            <a:pPr>
              <a:lnSpc>
                <a:spcPts val="4620"/>
              </a:lnSpc>
            </a:pPr>
            <a:r>
              <a:rPr lang="en-US" sz="3299" spc="164">
                <a:solidFill>
                  <a:srgbClr val="F8F8F6"/>
                </a:solidFill>
                <a:latin typeface="Roboto Bold"/>
              </a:rPr>
              <a:t>BE CONSISTENT.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grpSp>
        <p:nvGrpSpPr>
          <p:cNvPr name="Group 2" id="2"/>
          <p:cNvGrpSpPr/>
          <p:nvPr/>
        </p:nvGrpSpPr>
        <p:grpSpPr>
          <a:xfrm rot="0">
            <a:off x="11195434" y="0"/>
            <a:ext cx="7092566" cy="10287000"/>
            <a:chOff x="0" y="0"/>
            <a:chExt cx="9456755" cy="13716000"/>
          </a:xfrm>
        </p:grpSpPr>
        <p:pic>
          <p:nvPicPr>
            <p:cNvPr name="Picture 3" id="3"/>
            <p:cNvPicPr>
              <a:picLocks noChangeAspect="true"/>
            </p:cNvPicPr>
            <p:nvPr/>
          </p:nvPicPr>
          <p:blipFill>
            <a:blip r:embed="rId2"/>
            <a:srcRect l="0" t="0" r="19123" b="0"/>
            <a:stretch>
              <a:fillRect/>
            </a:stretch>
          </p:blipFill>
          <p:spPr>
            <a:xfrm>
              <a:off x="0" y="0"/>
              <a:ext cx="9456755" cy="13716000"/>
            </a:xfrm>
            <a:prstGeom prst="rect">
              <a:avLst/>
            </a:prstGeom>
          </p:spPr>
        </p:pic>
      </p:grpSp>
      <p:sp>
        <p:nvSpPr>
          <p:cNvPr name="AutoShape 4" id="4"/>
          <p:cNvSpPr/>
          <p:nvPr/>
        </p:nvSpPr>
        <p:spPr>
          <a:xfrm rot="0">
            <a:off x="15028900" y="8702320"/>
            <a:ext cx="3259100" cy="881654"/>
          </a:xfrm>
          <a:prstGeom prst="rect">
            <a:avLst/>
          </a:prstGeom>
          <a:solidFill>
            <a:srgbClr val="FFB82F"/>
          </a:solidFill>
        </p:spPr>
      </p:sp>
      <p:sp>
        <p:nvSpPr>
          <p:cNvPr name="AutoShape 5" id="5"/>
          <p:cNvSpPr/>
          <p:nvPr/>
        </p:nvSpPr>
        <p:spPr>
          <a:xfrm rot="0">
            <a:off x="784210" y="0"/>
            <a:ext cx="10411224" cy="10287000"/>
          </a:xfrm>
          <a:prstGeom prst="rect">
            <a:avLst/>
          </a:prstGeom>
          <a:solidFill>
            <a:srgbClr val="4DA5B5"/>
          </a:solidFill>
        </p:spPr>
      </p:sp>
      <p:grpSp>
        <p:nvGrpSpPr>
          <p:cNvPr name="Group 6" id="6"/>
          <p:cNvGrpSpPr/>
          <p:nvPr/>
        </p:nvGrpSpPr>
        <p:grpSpPr>
          <a:xfrm rot="0">
            <a:off x="0" y="0"/>
            <a:ext cx="784210" cy="10287000"/>
            <a:chOff x="0" y="0"/>
            <a:chExt cx="265276" cy="3479800"/>
          </a:xfrm>
        </p:grpSpPr>
        <p:sp>
          <p:nvSpPr>
            <p:cNvPr name="Freeform 7" id="7"/>
            <p:cNvSpPr/>
            <p:nvPr/>
          </p:nvSpPr>
          <p:spPr>
            <a:xfrm>
              <a:off x="0" y="0"/>
              <a:ext cx="265276" cy="3479800"/>
            </a:xfrm>
            <a:custGeom>
              <a:avLst/>
              <a:gdLst/>
              <a:ahLst/>
              <a:cxnLst/>
              <a:rect r="r" b="b" t="t" l="l"/>
              <a:pathLst>
                <a:path h="3479800" w="265276">
                  <a:moveTo>
                    <a:pt x="0" y="0"/>
                  </a:moveTo>
                  <a:lnTo>
                    <a:pt x="265276" y="0"/>
                  </a:lnTo>
                  <a:lnTo>
                    <a:pt x="265276" y="3479800"/>
                  </a:lnTo>
                  <a:lnTo>
                    <a:pt x="0" y="3479800"/>
                  </a:lnTo>
                  <a:close/>
                </a:path>
              </a:pathLst>
            </a:custGeom>
            <a:solidFill>
              <a:srgbClr val="CCEBE6"/>
            </a:solidFill>
          </p:spPr>
        </p:sp>
      </p:grpSp>
      <p:sp>
        <p:nvSpPr>
          <p:cNvPr name="TextBox 8" id="8"/>
          <p:cNvSpPr txBox="true"/>
          <p:nvPr/>
        </p:nvSpPr>
        <p:spPr>
          <a:xfrm rot="0">
            <a:off x="1901241" y="5267814"/>
            <a:ext cx="8571961" cy="4511675"/>
          </a:xfrm>
          <a:prstGeom prst="rect">
            <a:avLst/>
          </a:prstGeom>
        </p:spPr>
        <p:txBody>
          <a:bodyPr anchor="t" rtlCol="false" tIns="0" lIns="0" bIns="0" rIns="0">
            <a:spAutoFit/>
          </a:bodyPr>
          <a:lstStyle/>
          <a:p>
            <a:pPr>
              <a:lnSpc>
                <a:spcPts val="4619"/>
              </a:lnSpc>
            </a:pPr>
            <a:r>
              <a:rPr lang="en-US" sz="3300" spc="165">
                <a:solidFill>
                  <a:srgbClr val="F8F8F6"/>
                </a:solidFill>
                <a:latin typeface="Roboto Bold"/>
              </a:rPr>
              <a:t>VISIT</a:t>
            </a:r>
          </a:p>
          <a:p>
            <a:pPr>
              <a:lnSpc>
                <a:spcPts val="5179"/>
              </a:lnSpc>
            </a:pPr>
            <a:r>
              <a:rPr lang="en-US" sz="3700" spc="185">
                <a:solidFill>
                  <a:srgbClr val="FFFFFF"/>
                </a:solidFill>
                <a:latin typeface="Roboto Bold"/>
              </a:rPr>
              <a:t>gokeysource.com/glar</a:t>
            </a:r>
          </a:p>
          <a:p>
            <a:pPr>
              <a:lnSpc>
                <a:spcPts val="5179"/>
              </a:lnSpc>
            </a:pPr>
          </a:p>
          <a:p>
            <a:pPr>
              <a:lnSpc>
                <a:spcPts val="5179"/>
              </a:lnSpc>
            </a:pPr>
            <a:r>
              <a:rPr lang="en-US" sz="3699" spc="184">
                <a:solidFill>
                  <a:srgbClr val="FFFFFF"/>
                </a:solidFill>
                <a:latin typeface="Roboto Bold"/>
              </a:rPr>
              <a:t>AND PICK UP OUR FREE CONTENT </a:t>
            </a:r>
          </a:p>
          <a:p>
            <a:pPr>
              <a:lnSpc>
                <a:spcPts val="5179"/>
              </a:lnSpc>
            </a:pPr>
            <a:r>
              <a:rPr lang="en-US" sz="3699" spc="184">
                <a:solidFill>
                  <a:srgbClr val="FFFFFF"/>
                </a:solidFill>
                <a:latin typeface="Roboto Bold"/>
              </a:rPr>
              <a:t>CALENDAR TEMPLATE WITH CONTENT BUCKETS AND IDEAS!</a:t>
            </a:r>
          </a:p>
          <a:p>
            <a:pPr>
              <a:lnSpc>
                <a:spcPts val="5180"/>
              </a:lnSpc>
            </a:pPr>
          </a:p>
        </p:txBody>
      </p:sp>
      <p:pic>
        <p:nvPicPr>
          <p:cNvPr name="Picture 9" id="9"/>
          <p:cNvPicPr>
            <a:picLocks noChangeAspect="true"/>
          </p:cNvPicPr>
          <p:nvPr/>
        </p:nvPicPr>
        <p:blipFill>
          <a:blip r:embed="rId3"/>
          <a:srcRect l="0" t="0" r="0" b="0"/>
          <a:stretch>
            <a:fillRect/>
          </a:stretch>
        </p:blipFill>
        <p:spPr>
          <a:xfrm flipH="false" flipV="false" rot="0">
            <a:off x="8178237" y="4826420"/>
            <a:ext cx="1687044" cy="1687044"/>
          </a:xfrm>
          <a:prstGeom prst="rect">
            <a:avLst/>
          </a:prstGeom>
        </p:spPr>
      </p:pic>
      <p:sp>
        <p:nvSpPr>
          <p:cNvPr name="TextBox 10" id="10"/>
          <p:cNvSpPr txBox="true"/>
          <p:nvPr/>
        </p:nvSpPr>
        <p:spPr>
          <a:xfrm rot="0">
            <a:off x="1901241" y="1120822"/>
            <a:ext cx="10278928" cy="2887521"/>
          </a:xfrm>
          <a:prstGeom prst="rect">
            <a:avLst/>
          </a:prstGeom>
        </p:spPr>
        <p:txBody>
          <a:bodyPr anchor="t" rtlCol="false" tIns="0" lIns="0" bIns="0" rIns="0">
            <a:spAutoFit/>
          </a:bodyPr>
          <a:lstStyle/>
          <a:p>
            <a:pPr>
              <a:lnSpc>
                <a:spcPts val="11399"/>
              </a:lnSpc>
            </a:pPr>
            <a:r>
              <a:rPr lang="en-US" sz="9500">
                <a:solidFill>
                  <a:srgbClr val="F8F8F6"/>
                </a:solidFill>
                <a:latin typeface="Heebo Bold"/>
              </a:rPr>
              <a:t>Scheduling </a:t>
            </a:r>
          </a:p>
          <a:p>
            <a:pPr>
              <a:lnSpc>
                <a:spcPts val="11400"/>
              </a:lnSpc>
            </a:pPr>
            <a:r>
              <a:rPr lang="en-US" sz="9500">
                <a:solidFill>
                  <a:srgbClr val="F8F8F6"/>
                </a:solidFill>
                <a:latin typeface="Heebo Bold"/>
              </a:rPr>
              <a:t>is Key.</a:t>
            </a:r>
          </a:p>
        </p:txBody>
      </p:sp>
      <p:sp>
        <p:nvSpPr>
          <p:cNvPr name="TextBox 11" id="11"/>
          <p:cNvSpPr txBox="true"/>
          <p:nvPr/>
        </p:nvSpPr>
        <p:spPr>
          <a:xfrm rot="0">
            <a:off x="15951509" y="8381466"/>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25</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sp>
        <p:nvSpPr>
          <p:cNvPr name="TextBox 3" id="3"/>
          <p:cNvSpPr txBox="true"/>
          <p:nvPr/>
        </p:nvSpPr>
        <p:spPr>
          <a:xfrm rot="0">
            <a:off x="1609453" y="3931614"/>
            <a:ext cx="11049879" cy="3476625"/>
          </a:xfrm>
          <a:prstGeom prst="rect">
            <a:avLst/>
          </a:prstGeom>
        </p:spPr>
        <p:txBody>
          <a:bodyPr anchor="t" rtlCol="false" tIns="0" lIns="0" bIns="0" rIns="0">
            <a:spAutoFit/>
          </a:bodyPr>
          <a:lstStyle/>
          <a:p>
            <a:pPr>
              <a:lnSpc>
                <a:spcPts val="5520"/>
              </a:lnSpc>
            </a:pPr>
            <a:r>
              <a:rPr lang="en-US" sz="4600">
                <a:solidFill>
                  <a:srgbClr val="191919"/>
                </a:solidFill>
                <a:latin typeface="Heebo Bold"/>
              </a:rPr>
              <a:t>Build Your Schedule. </a:t>
            </a:r>
          </a:p>
          <a:p>
            <a:pPr>
              <a:lnSpc>
                <a:spcPts val="5520"/>
              </a:lnSpc>
            </a:pPr>
            <a:r>
              <a:rPr lang="en-US" sz="4600">
                <a:solidFill>
                  <a:srgbClr val="191919"/>
                </a:solidFill>
                <a:latin typeface="Heebo Bold"/>
              </a:rPr>
              <a:t> </a:t>
            </a:r>
          </a:p>
          <a:p>
            <a:pPr>
              <a:lnSpc>
                <a:spcPts val="5520"/>
              </a:lnSpc>
            </a:pPr>
            <a:r>
              <a:rPr lang="en-US" sz="4600">
                <a:solidFill>
                  <a:srgbClr val="191919"/>
                </a:solidFill>
                <a:latin typeface="Heebo Bold"/>
              </a:rPr>
              <a:t>Stay Consistent. </a:t>
            </a:r>
          </a:p>
          <a:p>
            <a:pPr>
              <a:lnSpc>
                <a:spcPts val="5520"/>
              </a:lnSpc>
            </a:pPr>
          </a:p>
          <a:p>
            <a:pPr>
              <a:lnSpc>
                <a:spcPts val="5520"/>
              </a:lnSpc>
            </a:pPr>
            <a:r>
              <a:rPr lang="en-US" sz="4600">
                <a:solidFill>
                  <a:srgbClr val="191919"/>
                </a:solidFill>
                <a:latin typeface="Heebo Bold"/>
              </a:rPr>
              <a:t>Study What Works &amp; What Doesn't. </a:t>
            </a:r>
          </a:p>
        </p:txBody>
      </p:sp>
      <p:sp>
        <p:nvSpPr>
          <p:cNvPr name="TextBox 4" id="4"/>
          <p:cNvSpPr txBox="true"/>
          <p:nvPr/>
        </p:nvSpPr>
        <p:spPr>
          <a:xfrm rot="0">
            <a:off x="1609453" y="1905017"/>
            <a:ext cx="12084229" cy="1132257"/>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3: Content Strategy</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93681" y="1874214"/>
            <a:ext cx="3565619" cy="3565619"/>
          </a:xfrm>
          <a:prstGeom prst="rect">
            <a:avLst/>
          </a:prstGeom>
        </p:spPr>
      </p:pic>
      <p:sp>
        <p:nvSpPr>
          <p:cNvPr name="TextBox 6" id="6"/>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26</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38425" y="8391772"/>
            <a:ext cx="3259100" cy="881654"/>
          </a:xfrm>
          <a:prstGeom prst="rect">
            <a:avLst/>
          </a:prstGeom>
          <a:solidFill>
            <a:srgbClr val="FFB82F"/>
          </a:solidFill>
        </p:spPr>
      </p:sp>
      <p:sp>
        <p:nvSpPr>
          <p:cNvPr name="TextBox 3" id="3"/>
          <p:cNvSpPr txBox="true"/>
          <p:nvPr/>
        </p:nvSpPr>
        <p:spPr>
          <a:xfrm rot="0">
            <a:off x="1904955" y="1654726"/>
            <a:ext cx="9427110" cy="2590800"/>
          </a:xfrm>
          <a:prstGeom prst="rect">
            <a:avLst/>
          </a:prstGeom>
        </p:spPr>
        <p:txBody>
          <a:bodyPr anchor="t" rtlCol="false" tIns="0" lIns="0" bIns="0" rIns="0">
            <a:spAutoFit/>
          </a:bodyPr>
          <a:lstStyle/>
          <a:p>
            <a:pPr>
              <a:lnSpc>
                <a:spcPts val="10200"/>
              </a:lnSpc>
            </a:pPr>
            <a:r>
              <a:rPr lang="en-US" sz="8500">
                <a:solidFill>
                  <a:srgbClr val="191919"/>
                </a:solidFill>
                <a:latin typeface="Heebo Bold"/>
              </a:rPr>
              <a:t>It's Time to Get Started!</a:t>
            </a:r>
          </a:p>
        </p:txBody>
      </p:sp>
      <p:sp>
        <p:nvSpPr>
          <p:cNvPr name="TextBox 4" id="4"/>
          <p:cNvSpPr txBox="true"/>
          <p:nvPr/>
        </p:nvSpPr>
        <p:spPr>
          <a:xfrm rot="0">
            <a:off x="15951509" y="8051867"/>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27</a:t>
            </a:r>
          </a:p>
        </p:txBody>
      </p:sp>
      <p:sp>
        <p:nvSpPr>
          <p:cNvPr name="AutoShape 5" id="5"/>
          <p:cNvSpPr/>
          <p:nvPr/>
        </p:nvSpPr>
        <p:spPr>
          <a:xfrm rot="0">
            <a:off x="1904955" y="6520867"/>
            <a:ext cx="11709921" cy="2805111"/>
          </a:xfrm>
          <a:prstGeom prst="rect">
            <a:avLst/>
          </a:prstGeom>
          <a:solidFill>
            <a:srgbClr val="4DA5B5"/>
          </a:solidFill>
        </p:spPr>
      </p:sp>
      <p:sp>
        <p:nvSpPr>
          <p:cNvPr name="TextBox 6" id="6"/>
          <p:cNvSpPr txBox="true"/>
          <p:nvPr/>
        </p:nvSpPr>
        <p:spPr>
          <a:xfrm rot="0">
            <a:off x="2433029" y="6990484"/>
            <a:ext cx="12920305" cy="2848170"/>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ITS TIME TO LEVEL UP YOUR DIGITAL MARKETING</a:t>
            </a:r>
          </a:p>
          <a:p>
            <a:pPr>
              <a:lnSpc>
                <a:spcPts val="4619"/>
              </a:lnSpc>
            </a:pPr>
          </a:p>
          <a:p>
            <a:pPr>
              <a:lnSpc>
                <a:spcPts val="4619"/>
              </a:lnSpc>
            </a:pPr>
            <a:r>
              <a:rPr lang="en-US" sz="3299" spc="164">
                <a:solidFill>
                  <a:srgbClr val="F8F8F6"/>
                </a:solidFill>
                <a:latin typeface="Roboto Bold"/>
              </a:rPr>
              <a:t>FOLLOW ME AT @TOP.LOUISVILLE.AGENT</a:t>
            </a:r>
          </a:p>
          <a:p>
            <a:pPr>
              <a:lnSpc>
                <a:spcPts val="4619"/>
              </a:lnSpc>
            </a:pPr>
          </a:p>
          <a:p>
            <a:pPr>
              <a:lnSpc>
                <a:spcPts val="462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7776623" cy="2242455"/>
          </a:xfrm>
          <a:prstGeom prst="rect">
            <a:avLst/>
          </a:prstGeom>
        </p:spPr>
        <p:txBody>
          <a:bodyPr anchor="t" rtlCol="false" tIns="0" lIns="0" bIns="0" rIns="0">
            <a:spAutoFit/>
          </a:bodyPr>
          <a:lstStyle/>
          <a:p>
            <a:pPr>
              <a:lnSpc>
                <a:spcPts val="8878"/>
              </a:lnSpc>
            </a:pPr>
            <a:r>
              <a:rPr lang="en-US" sz="7399">
                <a:solidFill>
                  <a:srgbClr val="191919"/>
                </a:solidFill>
                <a:latin typeface="Heebo Bold"/>
              </a:rPr>
              <a:t>Why Listen to This Guy?</a:t>
            </a:r>
          </a:p>
        </p:txBody>
      </p:sp>
      <p:grpSp>
        <p:nvGrpSpPr>
          <p:cNvPr name="Group 3" id="3"/>
          <p:cNvGrpSpPr>
            <a:grpSpLocks noChangeAspect="true"/>
          </p:cNvGrpSpPr>
          <p:nvPr/>
        </p:nvGrpSpPr>
        <p:grpSpPr>
          <a:xfrm rot="0">
            <a:off x="11939412" y="1028700"/>
            <a:ext cx="4719038" cy="9337428"/>
            <a:chOff x="0" y="0"/>
            <a:chExt cx="2620010" cy="5184140"/>
          </a:xfrm>
        </p:grpSpPr>
        <p:sp>
          <p:nvSpPr>
            <p:cNvPr name="Freeform 4" id="4"/>
            <p:cNvSpPr/>
            <p:nvPr/>
          </p:nvSpPr>
          <p:spPr>
            <a:xfrm>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5" id="5"/>
            <p:cNvSpPr/>
            <p:nvPr/>
          </p:nvSpPr>
          <p:spPr>
            <a:xfrm>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156993" r="-22211" t="3013" b="2915"/>
              </a:stretch>
            </a:blipFill>
          </p:spPr>
        </p:sp>
        <p:sp>
          <p:nvSpPr>
            <p:cNvPr name="Freeform 6" id="6"/>
            <p:cNvSpPr/>
            <p:nvPr/>
          </p:nvSpPr>
          <p:spPr>
            <a:xfrm>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7" id="7"/>
            <p:cNvSpPr/>
            <p:nvPr/>
          </p:nvSpPr>
          <p:spPr>
            <a:xfrm>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8" id="8"/>
            <p:cNvSpPr/>
            <p:nvPr/>
          </p:nvSpPr>
          <p:spPr>
            <a:xfrm>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9" id="9"/>
            <p:cNvSpPr/>
            <p:nvPr/>
          </p:nvSpPr>
          <p:spPr>
            <a:xfrm>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10" id="10"/>
            <p:cNvSpPr/>
            <p:nvPr/>
          </p:nvSpPr>
          <p:spPr>
            <a:xfrm>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11" id="11"/>
            <p:cNvSpPr/>
            <p:nvPr/>
          </p:nvSpPr>
          <p:spPr>
            <a:xfrm>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12" id="12"/>
            <p:cNvSpPr/>
            <p:nvPr/>
          </p:nvSpPr>
          <p:spPr>
            <a:xfrm>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name="AutoShape 13" id="13"/>
          <p:cNvSpPr/>
          <p:nvPr/>
        </p:nvSpPr>
        <p:spPr>
          <a:xfrm rot="0">
            <a:off x="-262173" y="8673488"/>
            <a:ext cx="3259100" cy="881654"/>
          </a:xfrm>
          <a:prstGeom prst="rect">
            <a:avLst/>
          </a:prstGeom>
          <a:solidFill>
            <a:srgbClr val="FFB82F"/>
          </a:solidFill>
        </p:spPr>
      </p:sp>
      <p:sp>
        <p:nvSpPr>
          <p:cNvPr name="TextBox 14" id="14"/>
          <p:cNvSpPr txBox="true"/>
          <p:nvPr/>
        </p:nvSpPr>
        <p:spPr>
          <a:xfrm rot="0">
            <a:off x="650910" y="8362159"/>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03</a:t>
            </a:r>
          </a:p>
        </p:txBody>
      </p:sp>
      <p:sp>
        <p:nvSpPr>
          <p:cNvPr name="TextBox 15" id="15"/>
          <p:cNvSpPr txBox="true"/>
          <p:nvPr/>
        </p:nvSpPr>
        <p:spPr>
          <a:xfrm rot="0">
            <a:off x="1028700" y="4547553"/>
            <a:ext cx="10634903" cy="3235491"/>
          </a:xfrm>
          <a:prstGeom prst="rect">
            <a:avLst/>
          </a:prstGeom>
        </p:spPr>
        <p:txBody>
          <a:bodyPr anchor="t" rtlCol="false" tIns="0" lIns="0" bIns="0" rIns="0">
            <a:spAutoFit/>
          </a:bodyPr>
          <a:lstStyle/>
          <a:p>
            <a:pPr marL="673291" indent="-336646" lvl="1">
              <a:lnSpc>
                <a:spcPts val="4365"/>
              </a:lnSpc>
              <a:buFont typeface="Arial"/>
              <a:buChar char="•"/>
            </a:pPr>
            <a:r>
              <a:rPr lang="en-US" sz="3118">
                <a:solidFill>
                  <a:srgbClr val="000000"/>
                </a:solidFill>
                <a:latin typeface="Roboto Bold"/>
              </a:rPr>
              <a:t>#1 AGENT ON SOCIAL IN LOUISVILLE &amp; KENTUCKY</a:t>
            </a:r>
          </a:p>
          <a:p>
            <a:pPr>
              <a:lnSpc>
                <a:spcPts val="4365"/>
              </a:lnSpc>
            </a:pPr>
          </a:p>
          <a:p>
            <a:pPr marL="673291" indent="-336646" lvl="1">
              <a:lnSpc>
                <a:spcPts val="4365"/>
              </a:lnSpc>
              <a:buFont typeface="Arial"/>
              <a:buChar char="•"/>
            </a:pPr>
            <a:r>
              <a:rPr lang="en-US" sz="3118">
                <a:solidFill>
                  <a:srgbClr val="000000"/>
                </a:solidFill>
                <a:latin typeface="Roboto Bold"/>
              </a:rPr>
              <a:t>EXPERT DIGITAL MARKETING APPROACH TO REAL ESTATE</a:t>
            </a:r>
          </a:p>
          <a:p>
            <a:pPr>
              <a:lnSpc>
                <a:spcPts val="4365"/>
              </a:lnSpc>
            </a:pPr>
          </a:p>
          <a:p>
            <a:pPr marL="673292" indent="-336646" lvl="1">
              <a:lnSpc>
                <a:spcPts val="4365"/>
              </a:lnSpc>
              <a:buFont typeface="Arial"/>
              <a:buChar char="•"/>
            </a:pPr>
            <a:r>
              <a:rPr lang="en-US" sz="3118">
                <a:solidFill>
                  <a:srgbClr val="000000"/>
                </a:solidFill>
                <a:latin typeface="Roboto Bold"/>
              </a:rPr>
              <a:t>UNDENIABLE CLIENT RESULTS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5038425" y="8391772"/>
            <a:ext cx="3259100" cy="881654"/>
          </a:xfrm>
          <a:prstGeom prst="rect">
            <a:avLst/>
          </a:prstGeom>
          <a:solidFill>
            <a:srgbClr val="FFB82F"/>
          </a:solidFill>
        </p:spPr>
      </p:sp>
      <p:sp>
        <p:nvSpPr>
          <p:cNvPr name="TextBox 3" id="3"/>
          <p:cNvSpPr txBox="true"/>
          <p:nvPr/>
        </p:nvSpPr>
        <p:spPr>
          <a:xfrm rot="0">
            <a:off x="1904955" y="1207421"/>
            <a:ext cx="11988200" cy="2571750"/>
          </a:xfrm>
          <a:prstGeom prst="rect">
            <a:avLst/>
          </a:prstGeom>
        </p:spPr>
        <p:txBody>
          <a:bodyPr anchor="t" rtlCol="false" tIns="0" lIns="0" bIns="0" rIns="0">
            <a:spAutoFit/>
          </a:bodyPr>
          <a:lstStyle/>
          <a:p>
            <a:pPr>
              <a:lnSpc>
                <a:spcPts val="10200"/>
              </a:lnSpc>
            </a:pPr>
            <a:r>
              <a:rPr lang="en-US" sz="8500">
                <a:solidFill>
                  <a:srgbClr val="191919"/>
                </a:solidFill>
                <a:latin typeface="Heebo Bold"/>
              </a:rPr>
              <a:t>3 Pillars to Boost Your Digital Marketing Game</a:t>
            </a:r>
          </a:p>
        </p:txBody>
      </p:sp>
      <p:sp>
        <p:nvSpPr>
          <p:cNvPr name="TextBox 4" id="4"/>
          <p:cNvSpPr txBox="true"/>
          <p:nvPr/>
        </p:nvSpPr>
        <p:spPr>
          <a:xfrm rot="0">
            <a:off x="15951509" y="8051867"/>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04</a:t>
            </a:r>
          </a:p>
        </p:txBody>
      </p:sp>
      <p:grpSp>
        <p:nvGrpSpPr>
          <p:cNvPr name="Group 5" id="5"/>
          <p:cNvGrpSpPr/>
          <p:nvPr/>
        </p:nvGrpSpPr>
        <p:grpSpPr>
          <a:xfrm rot="0">
            <a:off x="1904955" y="4565752"/>
            <a:ext cx="12485765" cy="4692548"/>
            <a:chOff x="0" y="0"/>
            <a:chExt cx="16647686" cy="6256731"/>
          </a:xfrm>
        </p:grpSpPr>
        <p:sp>
          <p:nvSpPr>
            <p:cNvPr name="AutoShape 6" id="6"/>
            <p:cNvSpPr/>
            <p:nvPr/>
          </p:nvSpPr>
          <p:spPr>
            <a:xfrm rot="0">
              <a:off x="0" y="0"/>
              <a:ext cx="14958973" cy="6256731"/>
            </a:xfrm>
            <a:prstGeom prst="rect">
              <a:avLst/>
            </a:prstGeom>
            <a:solidFill>
              <a:srgbClr val="4DA5B5"/>
            </a:solidFill>
          </p:spPr>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82992" y="3426001"/>
              <a:ext cx="1503826" cy="2830730"/>
            </a:xfrm>
            <a:prstGeom prst="rect">
              <a:avLst/>
            </a:prstGeom>
          </p:spPr>
        </p:pic>
        <p:sp>
          <p:nvSpPr>
            <p:cNvPr name="TextBox 8" id="8"/>
            <p:cNvSpPr txBox="true"/>
            <p:nvPr/>
          </p:nvSpPr>
          <p:spPr>
            <a:xfrm rot="0">
              <a:off x="744271" y="553799"/>
              <a:ext cx="15903415" cy="5149133"/>
            </a:xfrm>
            <a:prstGeom prst="rect">
              <a:avLst/>
            </a:prstGeom>
          </p:spPr>
          <p:txBody>
            <a:bodyPr anchor="t" rtlCol="false" tIns="0" lIns="0" bIns="0" rIns="0">
              <a:spAutoFit/>
            </a:bodyPr>
            <a:lstStyle/>
            <a:p>
              <a:pPr>
                <a:lnSpc>
                  <a:spcPts val="10185"/>
                </a:lnSpc>
              </a:pPr>
              <a:r>
                <a:rPr lang="en-US" sz="8488">
                  <a:solidFill>
                    <a:srgbClr val="F8F8F6"/>
                  </a:solidFill>
                  <a:latin typeface="Heebo Bold"/>
                </a:rPr>
                <a:t>Branding</a:t>
              </a:r>
            </a:p>
            <a:p>
              <a:pPr>
                <a:lnSpc>
                  <a:spcPts val="10185"/>
                </a:lnSpc>
              </a:pPr>
              <a:r>
                <a:rPr lang="en-US" sz="8488">
                  <a:solidFill>
                    <a:srgbClr val="F8F8F6"/>
                  </a:solidFill>
                  <a:latin typeface="Heebo Bold"/>
                </a:rPr>
                <a:t>Social Media </a:t>
              </a:r>
            </a:p>
            <a:p>
              <a:pPr>
                <a:lnSpc>
                  <a:spcPts val="10186"/>
                </a:lnSpc>
              </a:pPr>
              <a:r>
                <a:rPr lang="en-US" sz="8488">
                  <a:solidFill>
                    <a:srgbClr val="F8F8F6"/>
                  </a:solidFill>
                  <a:latin typeface="Heebo Bold"/>
                </a:rPr>
                <a:t>Content Strategy</a:t>
              </a: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149693" y="8625077"/>
            <a:ext cx="3259100" cy="881654"/>
          </a:xfrm>
          <a:prstGeom prst="rect">
            <a:avLst/>
          </a:prstGeom>
          <a:solidFill>
            <a:srgbClr val="FFB82F"/>
          </a:solidFill>
        </p:spPr>
      </p:sp>
      <p:sp>
        <p:nvSpPr>
          <p:cNvPr name="TextBox 3" id="3"/>
          <p:cNvSpPr txBox="true"/>
          <p:nvPr/>
        </p:nvSpPr>
        <p:spPr>
          <a:xfrm rot="0">
            <a:off x="772915" y="833279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05</a:t>
            </a:r>
          </a:p>
        </p:txBody>
      </p:sp>
      <p:sp>
        <p:nvSpPr>
          <p:cNvPr name="AutoShape 4" id="4"/>
          <p:cNvSpPr/>
          <p:nvPr/>
        </p:nvSpPr>
        <p:spPr>
          <a:xfrm rot="0">
            <a:off x="11511095" y="1905017"/>
            <a:ext cx="5628983" cy="1234716"/>
          </a:xfrm>
          <a:prstGeom prst="rect">
            <a:avLst/>
          </a:prstGeom>
          <a:solidFill>
            <a:srgbClr val="FFB82F"/>
          </a:solidFill>
        </p:spPr>
      </p:sp>
      <p:sp>
        <p:nvSpPr>
          <p:cNvPr name="TextBox 5" id="5"/>
          <p:cNvSpPr txBox="true"/>
          <p:nvPr/>
        </p:nvSpPr>
        <p:spPr>
          <a:xfrm rot="0">
            <a:off x="1609453" y="1905017"/>
            <a:ext cx="8059670" cy="1132257"/>
          </a:xfrm>
          <a:prstGeom prst="rect">
            <a:avLst/>
          </a:prstGeom>
        </p:spPr>
        <p:txBody>
          <a:bodyPr anchor="t" rtlCol="false" tIns="0" lIns="0" bIns="0" rIns="0">
            <a:spAutoFit/>
          </a:bodyPr>
          <a:lstStyle/>
          <a:p>
            <a:pPr>
              <a:lnSpc>
                <a:spcPts val="8956"/>
              </a:lnSpc>
            </a:pPr>
            <a:r>
              <a:rPr lang="en-US" sz="7464">
                <a:solidFill>
                  <a:srgbClr val="191919"/>
                </a:solidFill>
                <a:latin typeface="Heebo Bold"/>
              </a:rPr>
              <a:t>Pillar 1: Branding</a:t>
            </a:r>
          </a:p>
        </p:txBody>
      </p:sp>
      <p:sp>
        <p:nvSpPr>
          <p:cNvPr name="TextBox 6" id="6"/>
          <p:cNvSpPr txBox="true"/>
          <p:nvPr/>
        </p:nvSpPr>
        <p:spPr>
          <a:xfrm rot="0">
            <a:off x="1609453" y="4976639"/>
            <a:ext cx="6816359" cy="2267221"/>
          </a:xfrm>
          <a:prstGeom prst="rect">
            <a:avLst/>
          </a:prstGeom>
        </p:spPr>
        <p:txBody>
          <a:bodyPr anchor="t" rtlCol="false" tIns="0" lIns="0" bIns="0" rIns="0">
            <a:spAutoFit/>
          </a:bodyPr>
          <a:lstStyle/>
          <a:p>
            <a:pPr>
              <a:lnSpc>
                <a:spcPts val="3612"/>
              </a:lnSpc>
            </a:pPr>
            <a:r>
              <a:rPr lang="en-US" sz="2580">
                <a:solidFill>
                  <a:srgbClr val="191919"/>
                </a:solidFill>
                <a:latin typeface="Roboto"/>
              </a:rPr>
              <a:t>A brand is the way a product, company, or individual is perceived by those who experience it. Much more than just a </a:t>
            </a:r>
            <a:r>
              <a:rPr lang="en-US" sz="2580">
                <a:solidFill>
                  <a:srgbClr val="191919"/>
                </a:solidFill>
                <a:latin typeface="Roboto"/>
              </a:rPr>
              <a:t>name</a:t>
            </a:r>
            <a:r>
              <a:rPr lang="en-US" sz="2580">
                <a:solidFill>
                  <a:srgbClr val="191919"/>
                </a:solidFill>
                <a:latin typeface="Roboto"/>
              </a:rPr>
              <a:t> or a logo, a brand is the recognizable feeling these assets evoke.</a:t>
            </a:r>
          </a:p>
        </p:txBody>
      </p:sp>
      <p:grpSp>
        <p:nvGrpSpPr>
          <p:cNvPr name="Group 7" id="7"/>
          <p:cNvGrpSpPr/>
          <p:nvPr/>
        </p:nvGrpSpPr>
        <p:grpSpPr>
          <a:xfrm rot="0">
            <a:off x="11511095" y="3207048"/>
            <a:ext cx="5628983" cy="959176"/>
            <a:chOff x="0" y="0"/>
            <a:chExt cx="1913890" cy="326126"/>
          </a:xfrm>
        </p:grpSpPr>
        <p:sp>
          <p:nvSpPr>
            <p:cNvPr name="Freeform 8" id="8"/>
            <p:cNvSpPr/>
            <p:nvPr/>
          </p:nvSpPr>
          <p:spPr>
            <a:xfrm>
              <a:off x="0" y="0"/>
              <a:ext cx="1913890" cy="326126"/>
            </a:xfrm>
            <a:custGeom>
              <a:avLst/>
              <a:gdLst/>
              <a:ahLst/>
              <a:cxnLst/>
              <a:rect r="r" b="b" t="t" l="l"/>
              <a:pathLst>
                <a:path h="326126" w="1913890">
                  <a:moveTo>
                    <a:pt x="0" y="0"/>
                  </a:moveTo>
                  <a:lnTo>
                    <a:pt x="1913890" y="0"/>
                  </a:lnTo>
                  <a:lnTo>
                    <a:pt x="1913890" y="326126"/>
                  </a:lnTo>
                  <a:lnTo>
                    <a:pt x="0" y="326126"/>
                  </a:lnTo>
                  <a:close/>
                </a:path>
              </a:pathLst>
            </a:custGeom>
            <a:solidFill>
              <a:srgbClr val="4DA5B5"/>
            </a:solidFill>
          </p:spPr>
        </p:sp>
      </p:grpSp>
      <p:sp>
        <p:nvSpPr>
          <p:cNvPr name="TextBox 9" id="9"/>
          <p:cNvSpPr txBox="true"/>
          <p:nvPr/>
        </p:nvSpPr>
        <p:spPr>
          <a:xfrm rot="0">
            <a:off x="12961006" y="1904750"/>
            <a:ext cx="2729163" cy="1111426"/>
          </a:xfrm>
          <a:prstGeom prst="rect">
            <a:avLst/>
          </a:prstGeom>
        </p:spPr>
        <p:txBody>
          <a:bodyPr anchor="t" rtlCol="false" tIns="0" lIns="0" bIns="0" rIns="0">
            <a:spAutoFit/>
          </a:bodyPr>
          <a:lstStyle/>
          <a:p>
            <a:pPr algn="ctr">
              <a:lnSpc>
                <a:spcPts val="9082"/>
              </a:lnSpc>
            </a:pPr>
            <a:r>
              <a:rPr lang="en-US" sz="6487">
                <a:solidFill>
                  <a:srgbClr val="F8F8F6"/>
                </a:solidFill>
                <a:latin typeface="Heebo Bold"/>
              </a:rPr>
              <a:t>BRAND</a:t>
            </a:r>
          </a:p>
        </p:txBody>
      </p:sp>
      <p:grpSp>
        <p:nvGrpSpPr>
          <p:cNvPr name="Group 10" id="10"/>
          <p:cNvGrpSpPr/>
          <p:nvPr/>
        </p:nvGrpSpPr>
        <p:grpSpPr>
          <a:xfrm rot="0">
            <a:off x="11511095" y="4252419"/>
            <a:ext cx="5628983" cy="959176"/>
            <a:chOff x="0" y="0"/>
            <a:chExt cx="1913890" cy="326126"/>
          </a:xfrm>
        </p:grpSpPr>
        <p:sp>
          <p:nvSpPr>
            <p:cNvPr name="Freeform 11" id="11"/>
            <p:cNvSpPr/>
            <p:nvPr/>
          </p:nvSpPr>
          <p:spPr>
            <a:xfrm>
              <a:off x="0" y="0"/>
              <a:ext cx="1913890" cy="326126"/>
            </a:xfrm>
            <a:custGeom>
              <a:avLst/>
              <a:gdLst/>
              <a:ahLst/>
              <a:cxnLst/>
              <a:rect r="r" b="b" t="t" l="l"/>
              <a:pathLst>
                <a:path h="326126" w="1913890">
                  <a:moveTo>
                    <a:pt x="0" y="0"/>
                  </a:moveTo>
                  <a:lnTo>
                    <a:pt x="1913890" y="0"/>
                  </a:lnTo>
                  <a:lnTo>
                    <a:pt x="1913890" y="326126"/>
                  </a:lnTo>
                  <a:lnTo>
                    <a:pt x="0" y="326126"/>
                  </a:lnTo>
                  <a:close/>
                </a:path>
              </a:pathLst>
            </a:custGeom>
            <a:solidFill>
              <a:srgbClr val="4DA5B5"/>
            </a:solidFill>
          </p:spPr>
        </p:sp>
      </p:grpSp>
      <p:grpSp>
        <p:nvGrpSpPr>
          <p:cNvPr name="Group 12" id="12"/>
          <p:cNvGrpSpPr/>
          <p:nvPr/>
        </p:nvGrpSpPr>
        <p:grpSpPr>
          <a:xfrm rot="0">
            <a:off x="11511095" y="5297789"/>
            <a:ext cx="5628983" cy="959176"/>
            <a:chOff x="0" y="0"/>
            <a:chExt cx="1913890" cy="326126"/>
          </a:xfrm>
        </p:grpSpPr>
        <p:sp>
          <p:nvSpPr>
            <p:cNvPr name="Freeform 13" id="13"/>
            <p:cNvSpPr/>
            <p:nvPr/>
          </p:nvSpPr>
          <p:spPr>
            <a:xfrm>
              <a:off x="0" y="0"/>
              <a:ext cx="1913890" cy="326126"/>
            </a:xfrm>
            <a:custGeom>
              <a:avLst/>
              <a:gdLst/>
              <a:ahLst/>
              <a:cxnLst/>
              <a:rect r="r" b="b" t="t" l="l"/>
              <a:pathLst>
                <a:path h="326126" w="1913890">
                  <a:moveTo>
                    <a:pt x="0" y="0"/>
                  </a:moveTo>
                  <a:lnTo>
                    <a:pt x="1913890" y="0"/>
                  </a:lnTo>
                  <a:lnTo>
                    <a:pt x="1913890" y="326126"/>
                  </a:lnTo>
                  <a:lnTo>
                    <a:pt x="0" y="326126"/>
                  </a:lnTo>
                  <a:close/>
                </a:path>
              </a:pathLst>
            </a:custGeom>
            <a:solidFill>
              <a:srgbClr val="4DA5B5"/>
            </a:solidFill>
          </p:spPr>
        </p:sp>
      </p:grpSp>
      <p:grpSp>
        <p:nvGrpSpPr>
          <p:cNvPr name="Group 14" id="14"/>
          <p:cNvGrpSpPr/>
          <p:nvPr/>
        </p:nvGrpSpPr>
        <p:grpSpPr>
          <a:xfrm rot="0">
            <a:off x="11511095" y="6337776"/>
            <a:ext cx="5628983" cy="959176"/>
            <a:chOff x="0" y="0"/>
            <a:chExt cx="1913890" cy="326126"/>
          </a:xfrm>
        </p:grpSpPr>
        <p:sp>
          <p:nvSpPr>
            <p:cNvPr name="Freeform 15" id="15"/>
            <p:cNvSpPr/>
            <p:nvPr/>
          </p:nvSpPr>
          <p:spPr>
            <a:xfrm>
              <a:off x="0" y="0"/>
              <a:ext cx="1913890" cy="326126"/>
            </a:xfrm>
            <a:custGeom>
              <a:avLst/>
              <a:gdLst/>
              <a:ahLst/>
              <a:cxnLst/>
              <a:rect r="r" b="b" t="t" l="l"/>
              <a:pathLst>
                <a:path h="326126" w="1913890">
                  <a:moveTo>
                    <a:pt x="0" y="0"/>
                  </a:moveTo>
                  <a:lnTo>
                    <a:pt x="1913890" y="0"/>
                  </a:lnTo>
                  <a:lnTo>
                    <a:pt x="1913890" y="326126"/>
                  </a:lnTo>
                  <a:lnTo>
                    <a:pt x="0" y="326126"/>
                  </a:lnTo>
                  <a:close/>
                </a:path>
              </a:pathLst>
            </a:custGeom>
            <a:solidFill>
              <a:srgbClr val="4DA5B5"/>
            </a:solidFill>
          </p:spPr>
        </p:sp>
      </p:grpSp>
      <p:grpSp>
        <p:nvGrpSpPr>
          <p:cNvPr name="Group 16" id="16"/>
          <p:cNvGrpSpPr/>
          <p:nvPr/>
        </p:nvGrpSpPr>
        <p:grpSpPr>
          <a:xfrm rot="0">
            <a:off x="11511095" y="7383147"/>
            <a:ext cx="5628983" cy="959176"/>
            <a:chOff x="0" y="0"/>
            <a:chExt cx="1913890" cy="326126"/>
          </a:xfrm>
        </p:grpSpPr>
        <p:sp>
          <p:nvSpPr>
            <p:cNvPr name="Freeform 17" id="17"/>
            <p:cNvSpPr/>
            <p:nvPr/>
          </p:nvSpPr>
          <p:spPr>
            <a:xfrm>
              <a:off x="0" y="0"/>
              <a:ext cx="1913890" cy="326126"/>
            </a:xfrm>
            <a:custGeom>
              <a:avLst/>
              <a:gdLst/>
              <a:ahLst/>
              <a:cxnLst/>
              <a:rect r="r" b="b" t="t" l="l"/>
              <a:pathLst>
                <a:path h="326126" w="1913890">
                  <a:moveTo>
                    <a:pt x="0" y="0"/>
                  </a:moveTo>
                  <a:lnTo>
                    <a:pt x="1913890" y="0"/>
                  </a:lnTo>
                  <a:lnTo>
                    <a:pt x="1913890" y="326126"/>
                  </a:lnTo>
                  <a:lnTo>
                    <a:pt x="0" y="326126"/>
                  </a:lnTo>
                  <a:close/>
                </a:path>
              </a:pathLst>
            </a:custGeom>
            <a:solidFill>
              <a:srgbClr val="4DA5B5"/>
            </a:solidFill>
          </p:spPr>
        </p:sp>
      </p:grpSp>
      <p:sp>
        <p:nvSpPr>
          <p:cNvPr name="TextBox 18" id="18"/>
          <p:cNvSpPr txBox="true"/>
          <p:nvPr/>
        </p:nvSpPr>
        <p:spPr>
          <a:xfrm rot="0">
            <a:off x="13300938" y="3215003"/>
            <a:ext cx="2049299" cy="812486"/>
          </a:xfrm>
          <a:prstGeom prst="rect">
            <a:avLst/>
          </a:prstGeom>
        </p:spPr>
        <p:txBody>
          <a:bodyPr anchor="t" rtlCol="false" tIns="0" lIns="0" bIns="0" rIns="0">
            <a:spAutoFit/>
          </a:bodyPr>
          <a:lstStyle/>
          <a:p>
            <a:pPr algn="ctr">
              <a:lnSpc>
                <a:spcPts val="6616"/>
              </a:lnSpc>
            </a:pPr>
            <a:r>
              <a:rPr lang="en-US" sz="4725">
                <a:solidFill>
                  <a:srgbClr val="F8F8F6"/>
                </a:solidFill>
                <a:latin typeface="Heebo Bold"/>
              </a:rPr>
              <a:t>Identity</a:t>
            </a:r>
          </a:p>
        </p:txBody>
      </p:sp>
      <p:sp>
        <p:nvSpPr>
          <p:cNvPr name="TextBox 19" id="19"/>
          <p:cNvSpPr txBox="true"/>
          <p:nvPr/>
        </p:nvSpPr>
        <p:spPr>
          <a:xfrm rot="0">
            <a:off x="12221708" y="4260374"/>
            <a:ext cx="4207758" cy="812486"/>
          </a:xfrm>
          <a:prstGeom prst="rect">
            <a:avLst/>
          </a:prstGeom>
        </p:spPr>
        <p:txBody>
          <a:bodyPr anchor="t" rtlCol="false" tIns="0" lIns="0" bIns="0" rIns="0">
            <a:spAutoFit/>
          </a:bodyPr>
          <a:lstStyle/>
          <a:p>
            <a:pPr algn="ctr">
              <a:lnSpc>
                <a:spcPts val="6616"/>
              </a:lnSpc>
            </a:pPr>
            <a:r>
              <a:rPr lang="en-US" sz="4725">
                <a:solidFill>
                  <a:srgbClr val="F8F8F6"/>
                </a:solidFill>
                <a:latin typeface="Heebo Bold"/>
              </a:rPr>
              <a:t>Mission/Values</a:t>
            </a:r>
          </a:p>
        </p:txBody>
      </p:sp>
      <p:sp>
        <p:nvSpPr>
          <p:cNvPr name="TextBox 20" id="20"/>
          <p:cNvSpPr txBox="true"/>
          <p:nvPr/>
        </p:nvSpPr>
        <p:spPr>
          <a:xfrm rot="0">
            <a:off x="12838411" y="5305744"/>
            <a:ext cx="2974353" cy="812486"/>
          </a:xfrm>
          <a:prstGeom prst="rect">
            <a:avLst/>
          </a:prstGeom>
        </p:spPr>
        <p:txBody>
          <a:bodyPr anchor="t" rtlCol="false" tIns="0" lIns="0" bIns="0" rIns="0">
            <a:spAutoFit/>
          </a:bodyPr>
          <a:lstStyle/>
          <a:p>
            <a:pPr algn="ctr">
              <a:lnSpc>
                <a:spcPts val="6616"/>
              </a:lnSpc>
            </a:pPr>
            <a:r>
              <a:rPr lang="en-US" sz="4725">
                <a:solidFill>
                  <a:srgbClr val="F8F8F6"/>
                </a:solidFill>
                <a:latin typeface="Heebo Bold"/>
              </a:rPr>
              <a:t>Messaging</a:t>
            </a:r>
          </a:p>
        </p:txBody>
      </p:sp>
      <p:sp>
        <p:nvSpPr>
          <p:cNvPr name="TextBox 21" id="21"/>
          <p:cNvSpPr txBox="true"/>
          <p:nvPr/>
        </p:nvSpPr>
        <p:spPr>
          <a:xfrm rot="0">
            <a:off x="12366881" y="6345732"/>
            <a:ext cx="3917412" cy="812486"/>
          </a:xfrm>
          <a:prstGeom prst="rect">
            <a:avLst/>
          </a:prstGeom>
        </p:spPr>
        <p:txBody>
          <a:bodyPr anchor="t" rtlCol="false" tIns="0" lIns="0" bIns="0" rIns="0">
            <a:spAutoFit/>
          </a:bodyPr>
          <a:lstStyle/>
          <a:p>
            <a:pPr algn="ctr">
              <a:lnSpc>
                <a:spcPts val="6616"/>
              </a:lnSpc>
            </a:pPr>
            <a:r>
              <a:rPr lang="en-US" sz="4725">
                <a:solidFill>
                  <a:srgbClr val="F8F8F6"/>
                </a:solidFill>
                <a:latin typeface="Heebo Bold"/>
              </a:rPr>
              <a:t>Differentiation</a:t>
            </a:r>
          </a:p>
        </p:txBody>
      </p:sp>
      <p:sp>
        <p:nvSpPr>
          <p:cNvPr name="TextBox 22" id="22"/>
          <p:cNvSpPr txBox="true"/>
          <p:nvPr/>
        </p:nvSpPr>
        <p:spPr>
          <a:xfrm rot="0">
            <a:off x="12830744" y="7391102"/>
            <a:ext cx="2989686" cy="812486"/>
          </a:xfrm>
          <a:prstGeom prst="rect">
            <a:avLst/>
          </a:prstGeom>
        </p:spPr>
        <p:txBody>
          <a:bodyPr anchor="t" rtlCol="false" tIns="0" lIns="0" bIns="0" rIns="0">
            <a:spAutoFit/>
          </a:bodyPr>
          <a:lstStyle/>
          <a:p>
            <a:pPr algn="ctr">
              <a:lnSpc>
                <a:spcPts val="6616"/>
              </a:lnSpc>
            </a:pPr>
            <a:r>
              <a:rPr lang="en-US" sz="4725">
                <a:solidFill>
                  <a:srgbClr val="F8F8F6"/>
                </a:solidFill>
                <a:latin typeface="Heebo Bold"/>
              </a:rPr>
              <a:t>Experience</a:t>
            </a:r>
          </a:p>
        </p:txBody>
      </p:sp>
      <p:sp>
        <p:nvSpPr>
          <p:cNvPr name="TextBox 23" id="23"/>
          <p:cNvSpPr txBox="true"/>
          <p:nvPr/>
        </p:nvSpPr>
        <p:spPr>
          <a:xfrm rot="0">
            <a:off x="1609453" y="3948803"/>
            <a:ext cx="8059670" cy="762000"/>
          </a:xfrm>
          <a:prstGeom prst="rect">
            <a:avLst/>
          </a:prstGeom>
        </p:spPr>
        <p:txBody>
          <a:bodyPr anchor="t" rtlCol="false" tIns="0" lIns="0" bIns="0" rIns="0">
            <a:spAutoFit/>
          </a:bodyPr>
          <a:lstStyle/>
          <a:p>
            <a:pPr>
              <a:lnSpc>
                <a:spcPts val="6000"/>
              </a:lnSpc>
            </a:pPr>
            <a:r>
              <a:rPr lang="en-US" sz="5000">
                <a:solidFill>
                  <a:srgbClr val="191919"/>
                </a:solidFill>
                <a:latin typeface="Heebo Bold"/>
              </a:rPr>
              <a:t>What is a Brand?</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0" y="1511479"/>
            <a:ext cx="3259100" cy="881654"/>
          </a:xfrm>
          <a:prstGeom prst="rect">
            <a:avLst/>
          </a:prstGeom>
          <a:solidFill>
            <a:srgbClr val="FFB82F"/>
          </a:solidFill>
        </p:spPr>
      </p:sp>
      <p:sp>
        <p:nvSpPr>
          <p:cNvPr name="TextBox 3" id="3"/>
          <p:cNvSpPr txBox="true"/>
          <p:nvPr/>
        </p:nvSpPr>
        <p:spPr>
          <a:xfrm rot="0">
            <a:off x="922608" y="1222328"/>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06</a:t>
            </a:r>
          </a:p>
        </p:txBody>
      </p:sp>
      <p:sp>
        <p:nvSpPr>
          <p:cNvPr name="AutoShape 4" id="4"/>
          <p:cNvSpPr/>
          <p:nvPr/>
        </p:nvSpPr>
        <p:spPr>
          <a:xfrm rot="0">
            <a:off x="4667666" y="0"/>
            <a:ext cx="13620334" cy="10287000"/>
          </a:xfrm>
          <a:prstGeom prst="rect">
            <a:avLst/>
          </a:prstGeom>
          <a:solidFill>
            <a:srgbClr val="4DA5B5"/>
          </a:solidFill>
        </p:spPr>
      </p:sp>
      <p:sp>
        <p:nvSpPr>
          <p:cNvPr name="TextBox 5" id="5"/>
          <p:cNvSpPr txBox="true"/>
          <p:nvPr/>
        </p:nvSpPr>
        <p:spPr>
          <a:xfrm rot="0">
            <a:off x="5537426" y="1304606"/>
            <a:ext cx="13027372" cy="1295400"/>
          </a:xfrm>
          <a:prstGeom prst="rect">
            <a:avLst/>
          </a:prstGeom>
        </p:spPr>
        <p:txBody>
          <a:bodyPr anchor="t" rtlCol="false" tIns="0" lIns="0" bIns="0" rIns="0">
            <a:spAutoFit/>
          </a:bodyPr>
          <a:lstStyle/>
          <a:p>
            <a:pPr>
              <a:lnSpc>
                <a:spcPts val="10200"/>
              </a:lnSpc>
            </a:pPr>
            <a:r>
              <a:rPr lang="en-US" sz="8500">
                <a:solidFill>
                  <a:srgbClr val="F8F8F6"/>
                </a:solidFill>
                <a:latin typeface="Heebo Bold"/>
              </a:rPr>
              <a:t>Why </a:t>
            </a:r>
            <a:r>
              <a:rPr lang="en-US" sz="8500">
                <a:solidFill>
                  <a:srgbClr val="F8F8F6"/>
                </a:solidFill>
                <a:latin typeface="Heebo Bold Bold"/>
              </a:rPr>
              <a:t>YOU</a:t>
            </a:r>
            <a:r>
              <a:rPr lang="en-US" sz="8500">
                <a:solidFill>
                  <a:srgbClr val="F8F8F6"/>
                </a:solidFill>
                <a:latin typeface="Heebo Bold"/>
              </a:rPr>
              <a:t> Need A Brand.</a:t>
            </a:r>
          </a:p>
        </p:txBody>
      </p:sp>
      <p:grpSp>
        <p:nvGrpSpPr>
          <p:cNvPr name="Group 6" id="6"/>
          <p:cNvGrpSpPr/>
          <p:nvPr/>
        </p:nvGrpSpPr>
        <p:grpSpPr>
          <a:xfrm rot="0">
            <a:off x="5537426" y="3496535"/>
            <a:ext cx="11617494" cy="1474156"/>
            <a:chOff x="0" y="0"/>
            <a:chExt cx="15489991" cy="1965541"/>
          </a:xfrm>
        </p:grpSpPr>
        <p:sp>
          <p:nvSpPr>
            <p:cNvPr name="TextBox 7" id="7"/>
            <p:cNvSpPr txBox="true"/>
            <p:nvPr/>
          </p:nvSpPr>
          <p:spPr>
            <a:xfrm rot="0">
              <a:off x="0" y="872071"/>
              <a:ext cx="15489991" cy="1093470"/>
            </a:xfrm>
            <a:prstGeom prst="rect">
              <a:avLst/>
            </a:prstGeom>
          </p:spPr>
          <p:txBody>
            <a:bodyPr anchor="t" rtlCol="false" tIns="0" lIns="0" bIns="0" rIns="0">
              <a:spAutoFit/>
            </a:bodyPr>
            <a:lstStyle/>
            <a:p>
              <a:pPr>
                <a:lnSpc>
                  <a:spcPts val="3359"/>
                </a:lnSpc>
              </a:pPr>
              <a:r>
                <a:rPr lang="en-US" sz="2399">
                  <a:solidFill>
                    <a:srgbClr val="F8F8F6"/>
                  </a:solidFill>
                  <a:latin typeface="Roboto"/>
                </a:rPr>
                <a:t>Why do you get up in the morning? Why are you an agent? You brand will help refine your vision for your business. </a:t>
              </a:r>
            </a:p>
          </p:txBody>
        </p:sp>
        <p:sp>
          <p:nvSpPr>
            <p:cNvPr name="TextBox 8" id="8"/>
            <p:cNvSpPr txBox="true"/>
            <p:nvPr/>
          </p:nvSpPr>
          <p:spPr>
            <a:xfrm rot="0">
              <a:off x="0" y="-76200"/>
              <a:ext cx="15489991" cy="725984"/>
            </a:xfrm>
            <a:prstGeom prst="rect">
              <a:avLst/>
            </a:prstGeom>
          </p:spPr>
          <p:txBody>
            <a:bodyPr anchor="t" rtlCol="false" tIns="0" lIns="0" bIns="0" rIns="0">
              <a:spAutoFit/>
            </a:bodyPr>
            <a:lstStyle/>
            <a:p>
              <a:pPr>
                <a:lnSpc>
                  <a:spcPts val="4620"/>
                </a:lnSpc>
              </a:pPr>
              <a:r>
                <a:rPr lang="en-US" sz="3300" spc="165">
                  <a:solidFill>
                    <a:srgbClr val="F8F8F6"/>
                  </a:solidFill>
                  <a:latin typeface="Roboto Bold"/>
                </a:rPr>
                <a:t>IT HELPS DEFINE YOUR WHY.</a:t>
              </a:r>
            </a:p>
          </p:txBody>
        </p:sp>
      </p:grpSp>
      <p:grpSp>
        <p:nvGrpSpPr>
          <p:cNvPr name="Group 9" id="9"/>
          <p:cNvGrpSpPr/>
          <p:nvPr/>
        </p:nvGrpSpPr>
        <p:grpSpPr>
          <a:xfrm rot="0">
            <a:off x="5537426" y="5587123"/>
            <a:ext cx="11617494" cy="1474156"/>
            <a:chOff x="0" y="0"/>
            <a:chExt cx="15489991" cy="1965541"/>
          </a:xfrm>
        </p:grpSpPr>
        <p:sp>
          <p:nvSpPr>
            <p:cNvPr name="TextBox 10" id="10"/>
            <p:cNvSpPr txBox="true"/>
            <p:nvPr/>
          </p:nvSpPr>
          <p:spPr>
            <a:xfrm rot="0">
              <a:off x="0" y="872071"/>
              <a:ext cx="15489991" cy="1093470"/>
            </a:xfrm>
            <a:prstGeom prst="rect">
              <a:avLst/>
            </a:prstGeom>
          </p:spPr>
          <p:txBody>
            <a:bodyPr anchor="t" rtlCol="false" tIns="0" lIns="0" bIns="0" rIns="0">
              <a:spAutoFit/>
            </a:bodyPr>
            <a:lstStyle/>
            <a:p>
              <a:pPr>
                <a:lnSpc>
                  <a:spcPts val="3359"/>
                </a:lnSpc>
              </a:pPr>
              <a:r>
                <a:rPr lang="en-US" sz="2399">
                  <a:solidFill>
                    <a:srgbClr val="F8F8F6"/>
                  </a:solidFill>
                  <a:latin typeface="Roboto"/>
                </a:rPr>
                <a:t>Don't fight for the attention of your audience as a generic realtor. Differentiate and choose your niches!</a:t>
              </a:r>
            </a:p>
          </p:txBody>
        </p:sp>
        <p:sp>
          <p:nvSpPr>
            <p:cNvPr name="TextBox 11" id="11"/>
            <p:cNvSpPr txBox="true"/>
            <p:nvPr/>
          </p:nvSpPr>
          <p:spPr>
            <a:xfrm rot="0">
              <a:off x="0" y="-76200"/>
              <a:ext cx="15489991" cy="725984"/>
            </a:xfrm>
            <a:prstGeom prst="rect">
              <a:avLst/>
            </a:prstGeom>
          </p:spPr>
          <p:txBody>
            <a:bodyPr anchor="t" rtlCol="false" tIns="0" lIns="0" bIns="0" rIns="0">
              <a:spAutoFit/>
            </a:bodyPr>
            <a:lstStyle/>
            <a:p>
              <a:pPr>
                <a:lnSpc>
                  <a:spcPts val="4620"/>
                </a:lnSpc>
              </a:pPr>
              <a:r>
                <a:rPr lang="en-US" sz="3300" spc="165">
                  <a:solidFill>
                    <a:srgbClr val="F8F8F6"/>
                  </a:solidFill>
                  <a:latin typeface="Roboto Bold"/>
                </a:rPr>
                <a:t>DIFFERENTIATE YOUR EXPERTISE.</a:t>
              </a:r>
            </a:p>
          </p:txBody>
        </p:sp>
      </p:grpSp>
      <p:grpSp>
        <p:nvGrpSpPr>
          <p:cNvPr name="Group 12" id="12"/>
          <p:cNvGrpSpPr/>
          <p:nvPr/>
        </p:nvGrpSpPr>
        <p:grpSpPr>
          <a:xfrm rot="0">
            <a:off x="5537426" y="7677711"/>
            <a:ext cx="11617494" cy="1474156"/>
            <a:chOff x="0" y="0"/>
            <a:chExt cx="15489991" cy="1965541"/>
          </a:xfrm>
        </p:grpSpPr>
        <p:sp>
          <p:nvSpPr>
            <p:cNvPr name="TextBox 13" id="13"/>
            <p:cNvSpPr txBox="true"/>
            <p:nvPr/>
          </p:nvSpPr>
          <p:spPr>
            <a:xfrm rot="0">
              <a:off x="0" y="872071"/>
              <a:ext cx="15489991" cy="1093470"/>
            </a:xfrm>
            <a:prstGeom prst="rect">
              <a:avLst/>
            </a:prstGeom>
          </p:spPr>
          <p:txBody>
            <a:bodyPr anchor="t" rtlCol="false" tIns="0" lIns="0" bIns="0" rIns="0">
              <a:spAutoFit/>
            </a:bodyPr>
            <a:lstStyle/>
            <a:p>
              <a:pPr>
                <a:lnSpc>
                  <a:spcPts val="3359"/>
                </a:lnSpc>
              </a:pPr>
              <a:r>
                <a:rPr lang="en-US" sz="2399">
                  <a:solidFill>
                    <a:srgbClr val="F8F8F6"/>
                  </a:solidFill>
                  <a:latin typeface="Roboto"/>
                </a:rPr>
                <a:t>If people hit a great website, see your brand, and love your content, you'll have the BEST first virtual impression.</a:t>
              </a:r>
            </a:p>
          </p:txBody>
        </p:sp>
        <p:sp>
          <p:nvSpPr>
            <p:cNvPr name="TextBox 14" id="14"/>
            <p:cNvSpPr txBox="true"/>
            <p:nvPr/>
          </p:nvSpPr>
          <p:spPr>
            <a:xfrm rot="0">
              <a:off x="0" y="-76200"/>
              <a:ext cx="15489991" cy="725984"/>
            </a:xfrm>
            <a:prstGeom prst="rect">
              <a:avLst/>
            </a:prstGeom>
          </p:spPr>
          <p:txBody>
            <a:bodyPr anchor="t" rtlCol="false" tIns="0" lIns="0" bIns="0" rIns="0">
              <a:spAutoFit/>
            </a:bodyPr>
            <a:lstStyle/>
            <a:p>
              <a:pPr>
                <a:lnSpc>
                  <a:spcPts val="4620"/>
                </a:lnSpc>
              </a:pPr>
              <a:r>
                <a:rPr lang="en-US" sz="3300" spc="165">
                  <a:solidFill>
                    <a:srgbClr val="F8F8F6"/>
                  </a:solidFill>
                  <a:latin typeface="Roboto Bold"/>
                </a:rPr>
                <a:t>THIS IS OFTEN YOUR FIRST IMPRESSION.</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4DA5B5"/>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TextBox 3" id="3"/>
          <p:cNvSpPr txBox="true"/>
          <p:nvPr/>
        </p:nvSpPr>
        <p:spPr>
          <a:xfrm rot="0">
            <a:off x="15951509" y="1209675"/>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07</a:t>
            </a:r>
          </a:p>
        </p:txBody>
      </p:sp>
      <p:sp>
        <p:nvSpPr>
          <p:cNvPr name="TextBox 4" id="4"/>
          <p:cNvSpPr txBox="true"/>
          <p:nvPr/>
        </p:nvSpPr>
        <p:spPr>
          <a:xfrm rot="0">
            <a:off x="1028700" y="1501954"/>
            <a:ext cx="8756407" cy="2897046"/>
          </a:xfrm>
          <a:prstGeom prst="rect">
            <a:avLst/>
          </a:prstGeom>
        </p:spPr>
        <p:txBody>
          <a:bodyPr anchor="t" rtlCol="false" tIns="0" lIns="0" bIns="0" rIns="0">
            <a:spAutoFit/>
          </a:bodyPr>
          <a:lstStyle/>
          <a:p>
            <a:pPr>
              <a:lnSpc>
                <a:spcPts val="11400"/>
              </a:lnSpc>
            </a:pPr>
            <a:r>
              <a:rPr lang="en-US" sz="9500">
                <a:solidFill>
                  <a:srgbClr val="F8F8F6"/>
                </a:solidFill>
                <a:latin typeface="Heebo Bold"/>
              </a:rPr>
              <a:t>Your Real Estate Legacy.</a:t>
            </a:r>
          </a:p>
        </p:txBody>
      </p:sp>
      <p:sp>
        <p:nvSpPr>
          <p:cNvPr name="TextBox 5" id="5"/>
          <p:cNvSpPr txBox="true"/>
          <p:nvPr/>
        </p:nvSpPr>
        <p:spPr>
          <a:xfrm rot="0">
            <a:off x="1028700" y="8694762"/>
            <a:ext cx="12920305" cy="563538"/>
          </a:xfrm>
          <a:prstGeom prst="rect">
            <a:avLst/>
          </a:prstGeom>
        </p:spPr>
        <p:txBody>
          <a:bodyPr anchor="t" rtlCol="false" tIns="0" lIns="0" bIns="0" rIns="0">
            <a:spAutoFit/>
          </a:bodyPr>
          <a:lstStyle/>
          <a:p>
            <a:pPr>
              <a:lnSpc>
                <a:spcPts val="4620"/>
              </a:lnSpc>
            </a:pPr>
            <a:r>
              <a:rPr lang="en-US" sz="3300" spc="165">
                <a:solidFill>
                  <a:srgbClr val="F8F8F6"/>
                </a:solidFill>
                <a:latin typeface="Roboto Bold"/>
              </a:rPr>
              <a:t>WHAT IS THAT BRAND THAT PEOPLE WILL REMEMBER?</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8F8F6"/>
        </a:solidFill>
      </p:bgPr>
    </p:bg>
    <p:spTree>
      <p:nvGrpSpPr>
        <p:cNvPr id="1" name=""/>
        <p:cNvGrpSpPr/>
        <p:nvPr/>
      </p:nvGrpSpPr>
      <p:grpSpPr>
        <a:xfrm>
          <a:off x="0" y="0"/>
          <a:ext cx="0" cy="0"/>
          <a:chOff x="0" y="0"/>
          <a:chExt cx="0" cy="0"/>
        </a:xfrm>
      </p:grpSpPr>
      <p:sp>
        <p:nvSpPr>
          <p:cNvPr name="AutoShape 2" id="2"/>
          <p:cNvSpPr/>
          <p:nvPr/>
        </p:nvSpPr>
        <p:spPr>
          <a:xfrm rot="0">
            <a:off x="0" y="1511479"/>
            <a:ext cx="3259100" cy="881654"/>
          </a:xfrm>
          <a:prstGeom prst="rect">
            <a:avLst/>
          </a:prstGeom>
          <a:solidFill>
            <a:srgbClr val="FFB82F"/>
          </a:solidFill>
        </p:spPr>
      </p:sp>
      <p:sp>
        <p:nvSpPr>
          <p:cNvPr name="AutoShape 3" id="3"/>
          <p:cNvSpPr/>
          <p:nvPr/>
        </p:nvSpPr>
        <p:spPr>
          <a:xfrm rot="0">
            <a:off x="5715709" y="741066"/>
            <a:ext cx="12572291" cy="8517234"/>
          </a:xfrm>
          <a:prstGeom prst="rect">
            <a:avLst/>
          </a:prstGeom>
          <a:solidFill>
            <a:srgbClr val="4DA5B5"/>
          </a:solidFill>
        </p:spPr>
      </p:sp>
      <p:sp>
        <p:nvSpPr>
          <p:cNvPr name="TextBox 4" id="4"/>
          <p:cNvSpPr txBox="true"/>
          <p:nvPr/>
        </p:nvSpPr>
        <p:spPr>
          <a:xfrm rot="0">
            <a:off x="922608" y="1200150"/>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08</a:t>
            </a:r>
          </a:p>
        </p:txBody>
      </p:sp>
      <p:sp>
        <p:nvSpPr>
          <p:cNvPr name="TextBox 5" id="5"/>
          <p:cNvSpPr txBox="true"/>
          <p:nvPr/>
        </p:nvSpPr>
        <p:spPr>
          <a:xfrm rot="0">
            <a:off x="6389765" y="1511479"/>
            <a:ext cx="10090696" cy="2483302"/>
          </a:xfrm>
          <a:prstGeom prst="rect">
            <a:avLst/>
          </a:prstGeom>
        </p:spPr>
        <p:txBody>
          <a:bodyPr anchor="t" rtlCol="false" tIns="0" lIns="0" bIns="0" rIns="0">
            <a:spAutoFit/>
          </a:bodyPr>
          <a:lstStyle/>
          <a:p>
            <a:pPr>
              <a:lnSpc>
                <a:spcPts val="9817"/>
              </a:lnSpc>
            </a:pPr>
            <a:r>
              <a:rPr lang="en-US" sz="8181">
                <a:solidFill>
                  <a:srgbClr val="F8F8F6"/>
                </a:solidFill>
                <a:latin typeface="Heebo Bold"/>
              </a:rPr>
              <a:t>Establish YOUR Areas of Expertise.</a:t>
            </a:r>
          </a:p>
        </p:txBody>
      </p:sp>
      <p:sp>
        <p:nvSpPr>
          <p:cNvPr name="TextBox 6" id="6"/>
          <p:cNvSpPr txBox="true"/>
          <p:nvPr/>
        </p:nvSpPr>
        <p:spPr>
          <a:xfrm rot="0">
            <a:off x="6389765" y="4943475"/>
            <a:ext cx="11617494" cy="3419328"/>
          </a:xfrm>
          <a:prstGeom prst="rect">
            <a:avLst/>
          </a:prstGeom>
        </p:spPr>
        <p:txBody>
          <a:bodyPr anchor="t" rtlCol="false" tIns="0" lIns="0" bIns="0" rIns="0">
            <a:spAutoFit/>
          </a:bodyPr>
          <a:lstStyle/>
          <a:p>
            <a:pPr>
              <a:lnSpc>
                <a:spcPts val="4619"/>
              </a:lnSpc>
            </a:pPr>
            <a:r>
              <a:rPr lang="en-US" sz="3299" spc="164">
                <a:solidFill>
                  <a:srgbClr val="F8F8F6"/>
                </a:solidFill>
                <a:latin typeface="Roboto Bold"/>
              </a:rPr>
              <a:t>CONDO KING?</a:t>
            </a:r>
          </a:p>
          <a:p>
            <a:pPr>
              <a:lnSpc>
                <a:spcPts val="4619"/>
              </a:lnSpc>
            </a:pPr>
            <a:r>
              <a:rPr lang="en-US" sz="3300" spc="165">
                <a:solidFill>
                  <a:srgbClr val="F8F8F6"/>
                </a:solidFill>
                <a:latin typeface="Roboto Bold"/>
              </a:rPr>
              <a:t>DOWNSIZING QUEEN? </a:t>
            </a:r>
          </a:p>
          <a:p>
            <a:pPr>
              <a:lnSpc>
                <a:spcPts val="4619"/>
              </a:lnSpc>
            </a:pPr>
            <a:r>
              <a:rPr lang="en-US" sz="3299" spc="164">
                <a:solidFill>
                  <a:srgbClr val="F8F8F6"/>
                </a:solidFill>
                <a:latin typeface="Roboto Bold"/>
              </a:rPr>
              <a:t>NEW CONSTRUCTION EXPERT?</a:t>
            </a:r>
          </a:p>
          <a:p>
            <a:pPr>
              <a:lnSpc>
                <a:spcPts val="4619"/>
              </a:lnSpc>
            </a:pPr>
            <a:r>
              <a:rPr lang="en-US" sz="3299" spc="164">
                <a:solidFill>
                  <a:srgbClr val="F8F8F6"/>
                </a:solidFill>
                <a:latin typeface="Roboto Bold"/>
              </a:rPr>
              <a:t>FIRST TIME HOME BUYING MAVERICK?</a:t>
            </a:r>
          </a:p>
          <a:p>
            <a:pPr>
              <a:lnSpc>
                <a:spcPts val="4619"/>
              </a:lnSpc>
            </a:pPr>
          </a:p>
          <a:p>
            <a:pPr>
              <a:lnSpc>
                <a:spcPts val="4620"/>
              </a:lnSpc>
            </a:pPr>
            <a:r>
              <a:rPr lang="en-US" sz="3299" spc="164">
                <a:solidFill>
                  <a:srgbClr val="F8F8F6"/>
                </a:solidFill>
                <a:latin typeface="Roboto Bold"/>
              </a:rPr>
              <a:t>YOUR BRAND SHOULD SHOW THIS!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4DA5B5"/>
        </a:solidFill>
      </p:bgPr>
    </p:bg>
    <p:spTree>
      <p:nvGrpSpPr>
        <p:cNvPr id="1" name=""/>
        <p:cNvGrpSpPr/>
        <p:nvPr/>
      </p:nvGrpSpPr>
      <p:grpSpPr>
        <a:xfrm>
          <a:off x="0" y="0"/>
          <a:ext cx="0" cy="0"/>
          <a:chOff x="0" y="0"/>
          <a:chExt cx="0" cy="0"/>
        </a:xfrm>
      </p:grpSpPr>
      <p:sp>
        <p:nvSpPr>
          <p:cNvPr name="AutoShape 2" id="2"/>
          <p:cNvSpPr/>
          <p:nvPr/>
        </p:nvSpPr>
        <p:spPr>
          <a:xfrm rot="0">
            <a:off x="15028900" y="1511479"/>
            <a:ext cx="3259100" cy="881654"/>
          </a:xfrm>
          <a:prstGeom prst="rect">
            <a:avLst/>
          </a:prstGeom>
          <a:solidFill>
            <a:srgbClr val="FFB82F"/>
          </a:solidFill>
        </p:spPr>
      </p:sp>
      <p:sp>
        <p:nvSpPr>
          <p:cNvPr name="TextBox 3" id="3"/>
          <p:cNvSpPr txBox="true"/>
          <p:nvPr/>
        </p:nvSpPr>
        <p:spPr>
          <a:xfrm rot="0">
            <a:off x="15951509" y="1209675"/>
            <a:ext cx="1413883" cy="1373958"/>
          </a:xfrm>
          <a:prstGeom prst="rect">
            <a:avLst/>
          </a:prstGeom>
        </p:spPr>
        <p:txBody>
          <a:bodyPr anchor="t" rtlCol="false" tIns="0" lIns="0" bIns="0" rIns="0">
            <a:spAutoFit/>
          </a:bodyPr>
          <a:lstStyle/>
          <a:p>
            <a:pPr algn="ctr">
              <a:lnSpc>
                <a:spcPts val="10800"/>
              </a:lnSpc>
            </a:pPr>
            <a:r>
              <a:rPr lang="en-US" sz="9000">
                <a:solidFill>
                  <a:srgbClr val="F8F8F6"/>
                </a:solidFill>
                <a:latin typeface="Heebo Bold"/>
              </a:rPr>
              <a:t>09</a:t>
            </a:r>
          </a:p>
        </p:txBody>
      </p:sp>
      <p:sp>
        <p:nvSpPr>
          <p:cNvPr name="TextBox 4" id="4"/>
          <p:cNvSpPr txBox="true"/>
          <p:nvPr/>
        </p:nvSpPr>
        <p:spPr>
          <a:xfrm rot="0">
            <a:off x="1028700" y="1741055"/>
            <a:ext cx="12920305" cy="2897046"/>
          </a:xfrm>
          <a:prstGeom prst="rect">
            <a:avLst/>
          </a:prstGeom>
        </p:spPr>
        <p:txBody>
          <a:bodyPr anchor="t" rtlCol="false" tIns="0" lIns="0" bIns="0" rIns="0">
            <a:spAutoFit/>
          </a:bodyPr>
          <a:lstStyle/>
          <a:p>
            <a:pPr>
              <a:lnSpc>
                <a:spcPts val="11400"/>
              </a:lnSpc>
            </a:pPr>
            <a:r>
              <a:rPr lang="en-US" sz="9500">
                <a:solidFill>
                  <a:srgbClr val="F8F8F6"/>
                </a:solidFill>
                <a:latin typeface="Heebo Bold"/>
              </a:rPr>
              <a:t>How to Make YOUR Brand Recognizable.</a:t>
            </a:r>
          </a:p>
        </p:txBody>
      </p:sp>
      <p:sp>
        <p:nvSpPr>
          <p:cNvPr name="TextBox 5" id="5"/>
          <p:cNvSpPr txBox="true"/>
          <p:nvPr/>
        </p:nvSpPr>
        <p:spPr>
          <a:xfrm rot="0">
            <a:off x="1028700" y="6057705"/>
            <a:ext cx="12920305" cy="2848170"/>
          </a:xfrm>
          <a:prstGeom prst="rect">
            <a:avLst/>
          </a:prstGeom>
        </p:spPr>
        <p:txBody>
          <a:bodyPr anchor="t" rtlCol="false" tIns="0" lIns="0" bIns="0" rIns="0">
            <a:spAutoFit/>
          </a:bodyPr>
          <a:lstStyle/>
          <a:p>
            <a:pPr>
              <a:lnSpc>
                <a:spcPts val="4619"/>
              </a:lnSpc>
            </a:pPr>
            <a:r>
              <a:rPr lang="en-US" sz="3300" spc="165">
                <a:solidFill>
                  <a:srgbClr val="F8F8F6"/>
                </a:solidFill>
                <a:latin typeface="Roboto Bold"/>
              </a:rPr>
              <a:t>KEEP IT CONSISTENT.</a:t>
            </a:r>
          </a:p>
          <a:p>
            <a:pPr>
              <a:lnSpc>
                <a:spcPts val="4619"/>
              </a:lnSpc>
            </a:pPr>
          </a:p>
          <a:p>
            <a:pPr>
              <a:lnSpc>
                <a:spcPts val="4619"/>
              </a:lnSpc>
            </a:pPr>
            <a:r>
              <a:rPr lang="en-US" sz="3299" spc="164">
                <a:solidFill>
                  <a:srgbClr val="F8F8F6"/>
                </a:solidFill>
                <a:latin typeface="Roboto Bold"/>
              </a:rPr>
              <a:t>CONSIDER YOUR AUDIENCE.</a:t>
            </a:r>
          </a:p>
          <a:p>
            <a:pPr>
              <a:lnSpc>
                <a:spcPts val="4619"/>
              </a:lnSpc>
            </a:pPr>
          </a:p>
          <a:p>
            <a:pPr>
              <a:lnSpc>
                <a:spcPts val="4620"/>
              </a:lnSpc>
            </a:pPr>
            <a:r>
              <a:rPr lang="en-US" sz="3299" spc="164">
                <a:solidFill>
                  <a:srgbClr val="F8F8F6"/>
                </a:solidFill>
                <a:latin typeface="Roboto Bold"/>
              </a:rPr>
              <a:t>STAY TOP OF MIND.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DAEfgauM5L0</dc:identifier>
  <dcterms:modified xsi:type="dcterms:W3CDTF">2011-08-01T06:04:30Z</dcterms:modified>
  <cp:revision>1</cp:revision>
  <dc:title>Marketing/Branding GLAR Presentation</dc:title>
</cp:coreProperties>
</file>